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1"/>
  </p:sldMasterIdLst>
  <p:handoutMasterIdLst>
    <p:handoutMasterId r:id="rId49"/>
  </p:handoutMasterIdLst>
  <p:sldIdLst>
    <p:sldId id="263" r:id="rId2"/>
    <p:sldId id="293" r:id="rId3"/>
    <p:sldId id="301" r:id="rId4"/>
    <p:sldId id="292" r:id="rId5"/>
    <p:sldId id="288" r:id="rId6"/>
    <p:sldId id="298" r:id="rId7"/>
    <p:sldId id="299" r:id="rId8"/>
    <p:sldId id="300" r:id="rId9"/>
    <p:sldId id="264" r:id="rId10"/>
    <p:sldId id="276" r:id="rId11"/>
    <p:sldId id="290" r:id="rId12"/>
    <p:sldId id="285" r:id="rId13"/>
    <p:sldId id="283" r:id="rId14"/>
    <p:sldId id="284" r:id="rId15"/>
    <p:sldId id="281" r:id="rId16"/>
    <p:sldId id="282" r:id="rId17"/>
    <p:sldId id="287" r:id="rId18"/>
    <p:sldId id="286" r:id="rId19"/>
    <p:sldId id="268" r:id="rId20"/>
    <p:sldId id="272" r:id="rId21"/>
    <p:sldId id="273" r:id="rId22"/>
    <p:sldId id="319" r:id="rId23"/>
    <p:sldId id="270" r:id="rId24"/>
    <p:sldId id="317" r:id="rId25"/>
    <p:sldId id="318" r:id="rId26"/>
    <p:sldId id="302" r:id="rId27"/>
    <p:sldId id="320" r:id="rId28"/>
    <p:sldId id="275" r:id="rId29"/>
    <p:sldId id="303" r:id="rId30"/>
    <p:sldId id="328" r:id="rId31"/>
    <p:sldId id="297" r:id="rId32"/>
    <p:sldId id="296" r:id="rId33"/>
    <p:sldId id="305" r:id="rId34"/>
    <p:sldId id="306" r:id="rId35"/>
    <p:sldId id="307" r:id="rId36"/>
    <p:sldId id="308" r:id="rId37"/>
    <p:sldId id="310" r:id="rId38"/>
    <p:sldId id="309" r:id="rId39"/>
    <p:sldId id="327" r:id="rId40"/>
    <p:sldId id="323" r:id="rId41"/>
    <p:sldId id="326" r:id="rId42"/>
    <p:sldId id="324" r:id="rId43"/>
    <p:sldId id="321" r:id="rId44"/>
    <p:sldId id="322" r:id="rId45"/>
    <p:sldId id="325" r:id="rId46"/>
    <p:sldId id="291" r:id="rId47"/>
    <p:sldId id="261" r:id="rId48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117">
          <p15:clr>
            <a:srgbClr val="A4A3A4"/>
          </p15:clr>
        </p15:guide>
        <p15:guide id="2" pos="5647">
          <p15:clr>
            <a:srgbClr val="A4A3A4"/>
          </p15:clr>
        </p15:guide>
        <p15:guide id="3" orient="horz" pos="391">
          <p15:clr>
            <a:srgbClr val="A4A3A4"/>
          </p15:clr>
        </p15:guide>
        <p15:guide id="4" orient="horz" pos="73">
          <p15:clr>
            <a:srgbClr val="A4A3A4"/>
          </p15:clr>
        </p15:guide>
        <p15:guide id="5" pos="433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1104" y="-768"/>
      </p:cViewPr>
      <p:guideLst>
        <p:guide orient="horz" pos="1117"/>
        <p:guide orient="horz" pos="391"/>
        <p:guide orient="horz" pos="73"/>
        <p:guide pos="5647"/>
        <p:guide pos="433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5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cns.cranfield.ac.uk\filestore\groups\SAS\NERC-SARIC\Data\aspatial_spreadsheets_etc\antille_data_v2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cns.cranfield.ac.uk\filestore\Users\SEEA\e801812\simple_critical_loads_v6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cns.cranfield.ac.uk\filestore\Users\SEEA\e801812\simple_critical_loads_v6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cns.cranfield.ac.uk\filestore\Users\SEEA\e801812\analysis_Cranfield_Nov_2012_v3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cns.cranfield.ac.uk\filestore\Users\SEEA\e801812\analysis_Cranfield_Nov_2012_v3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\\cns.cranfield.ac.uk\filestore\Users\SEEA\e801812\analysis_Cranfield_Nov_2012_v3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\\cns.cranfield.ac.uk\filestore\Users\SEEA\e801812\analysis_Cranfield_Nov_2012_v3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/>
            </a:pPr>
            <a:r>
              <a:rPr lang="en-GB" sz="2000"/>
              <a:t>Winter</a:t>
            </a:r>
            <a:r>
              <a:rPr lang="en-GB" sz="2000" baseline="0"/>
              <a:t> Wheat</a:t>
            </a:r>
            <a:endParaRPr lang="en-GB" sz="200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2770851919372148"/>
          <c:y val="0.13597136235833115"/>
          <c:w val="0.61580509332885114"/>
          <c:h val="0.70030788136215794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Sheet1!$B$52</c:f>
              <c:strCache>
                <c:ptCount val="1"/>
                <c:pt idx="0">
                  <c:v>OMF15</c:v>
                </c:pt>
              </c:strCache>
            </c:strRef>
          </c:tx>
          <c:spPr>
            <a:ln w="28575">
              <a:noFill/>
            </a:ln>
          </c:spPr>
          <c:marker>
            <c:symbol val="plus"/>
            <c:size val="7"/>
          </c:marker>
          <c:trendline>
            <c:spPr>
              <a:ln>
                <a:solidFill>
                  <a:srgbClr val="0070C0"/>
                </a:solidFill>
              </a:ln>
            </c:spPr>
            <c:trendlineType val="poly"/>
            <c:order val="2"/>
            <c:dispRSqr val="0"/>
            <c:dispEq val="0"/>
          </c:trendline>
          <c:xVal>
            <c:numRef>
              <c:f>Sheet1!$C$52:$C$71</c:f>
              <c:numCache>
                <c:formatCode>General</c:formatCode>
                <c:ptCount val="20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  <c:pt idx="4">
                  <c:v>250</c:v>
                </c:pt>
                <c:pt idx="5">
                  <c:v>50</c:v>
                </c:pt>
                <c:pt idx="6">
                  <c:v>100</c:v>
                </c:pt>
                <c:pt idx="7">
                  <c:v>150</c:v>
                </c:pt>
                <c:pt idx="8">
                  <c:v>200</c:v>
                </c:pt>
                <c:pt idx="9">
                  <c:v>250</c:v>
                </c:pt>
                <c:pt idx="10">
                  <c:v>50</c:v>
                </c:pt>
                <c:pt idx="11">
                  <c:v>100</c:v>
                </c:pt>
                <c:pt idx="12">
                  <c:v>150</c:v>
                </c:pt>
                <c:pt idx="13">
                  <c:v>200</c:v>
                </c:pt>
                <c:pt idx="14">
                  <c:v>250</c:v>
                </c:pt>
                <c:pt idx="15">
                  <c:v>50</c:v>
                </c:pt>
                <c:pt idx="16">
                  <c:v>100</c:v>
                </c:pt>
                <c:pt idx="17">
                  <c:v>150</c:v>
                </c:pt>
                <c:pt idx="18">
                  <c:v>200</c:v>
                </c:pt>
                <c:pt idx="19">
                  <c:v>250</c:v>
                </c:pt>
              </c:numCache>
            </c:numRef>
          </c:xVal>
          <c:yVal>
            <c:numRef>
              <c:f>Sheet1!$E$52:$E$71</c:f>
              <c:numCache>
                <c:formatCode>General</c:formatCode>
                <c:ptCount val="20"/>
                <c:pt idx="0">
                  <c:v>9864</c:v>
                </c:pt>
                <c:pt idx="1">
                  <c:v>10845</c:v>
                </c:pt>
                <c:pt idx="2">
                  <c:v>9981</c:v>
                </c:pt>
                <c:pt idx="3">
                  <c:v>11241</c:v>
                </c:pt>
                <c:pt idx="4">
                  <c:v>10586</c:v>
                </c:pt>
                <c:pt idx="5">
                  <c:v>5512</c:v>
                </c:pt>
                <c:pt idx="6">
                  <c:v>7127</c:v>
                </c:pt>
                <c:pt idx="7">
                  <c:v>7458</c:v>
                </c:pt>
                <c:pt idx="8">
                  <c:v>7171</c:v>
                </c:pt>
                <c:pt idx="9">
                  <c:v>8170</c:v>
                </c:pt>
                <c:pt idx="10">
                  <c:v>6461</c:v>
                </c:pt>
                <c:pt idx="11">
                  <c:v>9442</c:v>
                </c:pt>
                <c:pt idx="12">
                  <c:v>12486</c:v>
                </c:pt>
                <c:pt idx="13">
                  <c:v>12261</c:v>
                </c:pt>
                <c:pt idx="14">
                  <c:v>11936</c:v>
                </c:pt>
                <c:pt idx="15">
                  <c:v>2498</c:v>
                </c:pt>
                <c:pt idx="16">
                  <c:v>3457</c:v>
                </c:pt>
                <c:pt idx="17">
                  <c:v>4747</c:v>
                </c:pt>
                <c:pt idx="18">
                  <c:v>6192</c:v>
                </c:pt>
                <c:pt idx="19">
                  <c:v>6082</c:v>
                </c:pt>
              </c:numCache>
            </c:numRef>
          </c:yVal>
          <c:smooth val="0"/>
        </c:ser>
        <c:ser>
          <c:idx val="1"/>
          <c:order val="1"/>
          <c:tx>
            <c:v>OMF15_deeks</c:v>
          </c:tx>
          <c:spPr>
            <a:ln w="28575">
              <a:noFill/>
            </a:ln>
          </c:spPr>
          <c:marker>
            <c:symbol val="triangle"/>
            <c:size val="7"/>
            <c:spPr>
              <a:solidFill>
                <a:schemeClr val="accent1"/>
              </a:solidFill>
            </c:spPr>
          </c:marker>
          <c:xVal>
            <c:numRef>
              <c:f>Sheet1!$C$2:$C$4</c:f>
              <c:numCache>
                <c:formatCode>General</c:formatCode>
                <c:ptCount val="3"/>
                <c:pt idx="0">
                  <c:v>195</c:v>
                </c:pt>
                <c:pt idx="1">
                  <c:v>195</c:v>
                </c:pt>
                <c:pt idx="2">
                  <c:v>195</c:v>
                </c:pt>
              </c:numCache>
            </c:numRef>
          </c:xVal>
          <c:yVal>
            <c:numRef>
              <c:f>Sheet1!$E$2:$E$4</c:f>
              <c:numCache>
                <c:formatCode>General</c:formatCode>
                <c:ptCount val="3"/>
                <c:pt idx="0">
                  <c:v>7900</c:v>
                </c:pt>
                <c:pt idx="1">
                  <c:v>11500</c:v>
                </c:pt>
                <c:pt idx="2">
                  <c:v>7000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Sheet1!$B$72</c:f>
              <c:strCache>
                <c:ptCount val="1"/>
                <c:pt idx="0">
                  <c:v>urea</c:v>
                </c:pt>
              </c:strCache>
            </c:strRef>
          </c:tx>
          <c:spPr>
            <a:ln w="28575">
              <a:noFill/>
            </a:ln>
          </c:spPr>
          <c:marker>
            <c:symbol val="x"/>
            <c:size val="7"/>
            <c:spPr>
              <a:noFill/>
              <a:ln>
                <a:solidFill>
                  <a:srgbClr val="FF0000"/>
                </a:solidFill>
              </a:ln>
            </c:spPr>
          </c:marker>
          <c:trendline>
            <c:spPr>
              <a:ln>
                <a:solidFill>
                  <a:srgbClr val="FF0000"/>
                </a:solidFill>
              </a:ln>
            </c:spPr>
            <c:trendlineType val="poly"/>
            <c:order val="2"/>
            <c:dispRSqr val="0"/>
            <c:dispEq val="0"/>
          </c:trendline>
          <c:xVal>
            <c:numRef>
              <c:f>Sheet1!$C$72:$C$91</c:f>
              <c:numCache>
                <c:formatCode>General</c:formatCode>
                <c:ptCount val="20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  <c:pt idx="4">
                  <c:v>250</c:v>
                </c:pt>
                <c:pt idx="5">
                  <c:v>50</c:v>
                </c:pt>
                <c:pt idx="6">
                  <c:v>100</c:v>
                </c:pt>
                <c:pt idx="7">
                  <c:v>150</c:v>
                </c:pt>
                <c:pt idx="8">
                  <c:v>200</c:v>
                </c:pt>
                <c:pt idx="9">
                  <c:v>250</c:v>
                </c:pt>
                <c:pt idx="10">
                  <c:v>50</c:v>
                </c:pt>
                <c:pt idx="11">
                  <c:v>100</c:v>
                </c:pt>
                <c:pt idx="12">
                  <c:v>150</c:v>
                </c:pt>
                <c:pt idx="13">
                  <c:v>200</c:v>
                </c:pt>
                <c:pt idx="14">
                  <c:v>250</c:v>
                </c:pt>
                <c:pt idx="15">
                  <c:v>50</c:v>
                </c:pt>
                <c:pt idx="16">
                  <c:v>100</c:v>
                </c:pt>
                <c:pt idx="17">
                  <c:v>150</c:v>
                </c:pt>
                <c:pt idx="18">
                  <c:v>200</c:v>
                </c:pt>
                <c:pt idx="19">
                  <c:v>250</c:v>
                </c:pt>
              </c:numCache>
            </c:numRef>
          </c:xVal>
          <c:yVal>
            <c:numRef>
              <c:f>Sheet1!$E$72:$E$91</c:f>
              <c:numCache>
                <c:formatCode>General</c:formatCode>
                <c:ptCount val="20"/>
                <c:pt idx="0">
                  <c:v>10705</c:v>
                </c:pt>
                <c:pt idx="1">
                  <c:v>10783</c:v>
                </c:pt>
                <c:pt idx="2">
                  <c:v>11070</c:v>
                </c:pt>
                <c:pt idx="3">
                  <c:v>10087</c:v>
                </c:pt>
                <c:pt idx="4">
                  <c:v>11288</c:v>
                </c:pt>
                <c:pt idx="5">
                  <c:v>5557</c:v>
                </c:pt>
                <c:pt idx="6">
                  <c:v>7518</c:v>
                </c:pt>
                <c:pt idx="7">
                  <c:v>8758</c:v>
                </c:pt>
                <c:pt idx="8">
                  <c:v>9792</c:v>
                </c:pt>
                <c:pt idx="9">
                  <c:v>9440</c:v>
                </c:pt>
                <c:pt idx="10">
                  <c:v>8081</c:v>
                </c:pt>
                <c:pt idx="11">
                  <c:v>9176</c:v>
                </c:pt>
                <c:pt idx="12">
                  <c:v>12559</c:v>
                </c:pt>
                <c:pt idx="13">
                  <c:v>13066</c:v>
                </c:pt>
                <c:pt idx="14">
                  <c:v>12534</c:v>
                </c:pt>
                <c:pt idx="15">
                  <c:v>3580</c:v>
                </c:pt>
                <c:pt idx="16">
                  <c:v>5161</c:v>
                </c:pt>
                <c:pt idx="17">
                  <c:v>6205</c:v>
                </c:pt>
                <c:pt idx="18">
                  <c:v>7468</c:v>
                </c:pt>
                <c:pt idx="19">
                  <c:v>7955</c:v>
                </c:pt>
              </c:numCache>
            </c:numRef>
          </c:yVal>
          <c:smooth val="0"/>
        </c:ser>
        <c:ser>
          <c:idx val="3"/>
          <c:order val="3"/>
          <c:tx>
            <c:v>urea_deeks</c:v>
          </c:tx>
          <c:spPr>
            <a:ln w="28575">
              <a:noFill/>
            </a:ln>
          </c:spPr>
          <c:marker>
            <c:symbol val="diamond"/>
            <c:size val="7"/>
            <c:spPr>
              <a:solidFill>
                <a:srgbClr val="FF0000"/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c:spPr>
          </c:marker>
          <c:xVal>
            <c:numRef>
              <c:f>Sheet1!$C$5:$C$7</c:f>
              <c:numCache>
                <c:formatCode>General</c:formatCode>
                <c:ptCount val="3"/>
                <c:pt idx="0">
                  <c:v>195</c:v>
                </c:pt>
                <c:pt idx="1">
                  <c:v>195</c:v>
                </c:pt>
                <c:pt idx="2">
                  <c:v>195</c:v>
                </c:pt>
              </c:numCache>
            </c:numRef>
          </c:xVal>
          <c:yVal>
            <c:numRef>
              <c:f>Sheet1!$E$5:$E$7</c:f>
              <c:numCache>
                <c:formatCode>General</c:formatCode>
                <c:ptCount val="3"/>
                <c:pt idx="0">
                  <c:v>9700</c:v>
                </c:pt>
                <c:pt idx="1">
                  <c:v>10900</c:v>
                </c:pt>
                <c:pt idx="2">
                  <c:v>7300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3396352"/>
        <c:axId val="42411904"/>
      </c:scatterChart>
      <c:valAx>
        <c:axId val="9339635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GB" sz="1600"/>
                  <a:t>Total</a:t>
                </a:r>
                <a:r>
                  <a:rPr lang="en-GB" sz="1600" baseline="0"/>
                  <a:t> N applied</a:t>
                </a:r>
                <a:endParaRPr lang="en-GB" sz="160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42411904"/>
        <c:crosses val="autoZero"/>
        <c:crossBetween val="midCat"/>
      </c:valAx>
      <c:valAx>
        <c:axId val="42411904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600"/>
                </a:pPr>
                <a:r>
                  <a:rPr lang="en-GB" sz="1600"/>
                  <a:t>Yield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93396352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1"/>
          <c:order val="0"/>
          <c:tx>
            <c:v>high runoff</c:v>
          </c:tx>
          <c:spPr>
            <a:ln w="28575">
              <a:noFill/>
            </a:ln>
          </c:spPr>
          <c:marker>
            <c:symbol val="square"/>
            <c:size val="7"/>
          </c:marker>
          <c:trendline>
            <c:spPr>
              <a:ln>
                <a:prstDash val="sysDash"/>
              </a:ln>
            </c:spPr>
            <c:trendlineType val="poly"/>
            <c:order val="2"/>
            <c:dispRSqr val="0"/>
            <c:dispEq val="0"/>
          </c:trendline>
          <c:xVal>
            <c:numRef>
              <c:f>wheat_ts!$X$4:$X$12</c:f>
              <c:numCache>
                <c:formatCode>General</c:formatCode>
                <c:ptCount val="9"/>
                <c:pt idx="0">
                  <c:v>5.5</c:v>
                </c:pt>
                <c:pt idx="1">
                  <c:v>5.5</c:v>
                </c:pt>
                <c:pt idx="2">
                  <c:v>5.5</c:v>
                </c:pt>
                <c:pt idx="3">
                  <c:v>6.5</c:v>
                </c:pt>
                <c:pt idx="4">
                  <c:v>6.5</c:v>
                </c:pt>
                <c:pt idx="5">
                  <c:v>6.5</c:v>
                </c:pt>
                <c:pt idx="6">
                  <c:v>7.5</c:v>
                </c:pt>
                <c:pt idx="7">
                  <c:v>7.5</c:v>
                </c:pt>
                <c:pt idx="8">
                  <c:v>7.5</c:v>
                </c:pt>
              </c:numCache>
            </c:numRef>
          </c:xVal>
          <c:yVal>
            <c:numRef>
              <c:f>wheat_ts!$Z$4:$Z$12</c:f>
              <c:numCache>
                <c:formatCode>0.000</c:formatCode>
                <c:ptCount val="9"/>
                <c:pt idx="0">
                  <c:v>1.544</c:v>
                </c:pt>
                <c:pt idx="1">
                  <c:v>1.1279999999999999</c:v>
                </c:pt>
                <c:pt idx="2">
                  <c:v>-0.22500000000000001</c:v>
                </c:pt>
                <c:pt idx="3">
                  <c:v>2.149</c:v>
                </c:pt>
                <c:pt idx="4">
                  <c:v>1.9239999999999999</c:v>
                </c:pt>
                <c:pt idx="5">
                  <c:v>1.1180000000000001</c:v>
                </c:pt>
                <c:pt idx="6">
                  <c:v>2.5470000000000002</c:v>
                </c:pt>
                <c:pt idx="7">
                  <c:v>2.3889999999999998</c:v>
                </c:pt>
                <c:pt idx="8">
                  <c:v>1.9219999999999999</c:v>
                </c:pt>
              </c:numCache>
            </c:numRef>
          </c:yVal>
          <c:smooth val="0"/>
        </c:ser>
        <c:ser>
          <c:idx val="0"/>
          <c:order val="1"/>
          <c:tx>
            <c:v>moderate runoff</c:v>
          </c:tx>
          <c:spPr>
            <a:ln w="28575">
              <a:noFill/>
            </a:ln>
          </c:spPr>
          <c:trendline>
            <c:trendlineType val="poly"/>
            <c:order val="2"/>
            <c:dispRSqr val="0"/>
            <c:dispEq val="0"/>
          </c:trendline>
          <c:xVal>
            <c:numRef>
              <c:f>wheat_ts!$X$13:$X$21</c:f>
              <c:numCache>
                <c:formatCode>General</c:formatCode>
                <c:ptCount val="9"/>
                <c:pt idx="0">
                  <c:v>5.5</c:v>
                </c:pt>
                <c:pt idx="1">
                  <c:v>5.5</c:v>
                </c:pt>
                <c:pt idx="2">
                  <c:v>5.5</c:v>
                </c:pt>
                <c:pt idx="3">
                  <c:v>6.5</c:v>
                </c:pt>
                <c:pt idx="4">
                  <c:v>6.5</c:v>
                </c:pt>
                <c:pt idx="5">
                  <c:v>6.5</c:v>
                </c:pt>
                <c:pt idx="6">
                  <c:v>7.5</c:v>
                </c:pt>
                <c:pt idx="7">
                  <c:v>7.5</c:v>
                </c:pt>
                <c:pt idx="8">
                  <c:v>7.5</c:v>
                </c:pt>
              </c:numCache>
            </c:numRef>
          </c:xVal>
          <c:yVal>
            <c:numRef>
              <c:f>wheat_ts!$Z$13:$Z$21</c:f>
              <c:numCache>
                <c:formatCode>0.000</c:formatCode>
                <c:ptCount val="9"/>
                <c:pt idx="0">
                  <c:v>1.794</c:v>
                </c:pt>
                <c:pt idx="1">
                  <c:v>1.522</c:v>
                </c:pt>
                <c:pt idx="2">
                  <c:v>0.42</c:v>
                </c:pt>
                <c:pt idx="3">
                  <c:v>2.4</c:v>
                </c:pt>
                <c:pt idx="4">
                  <c:v>2.113</c:v>
                </c:pt>
                <c:pt idx="5">
                  <c:v>1.4970000000000001</c:v>
                </c:pt>
                <c:pt idx="6">
                  <c:v>2.645</c:v>
                </c:pt>
                <c:pt idx="7">
                  <c:v>2.5129999999999999</c:v>
                </c:pt>
                <c:pt idx="8">
                  <c:v>2.1030000000000002</c:v>
                </c:pt>
              </c:numCache>
            </c:numRef>
          </c:yVal>
          <c:smooth val="0"/>
        </c:ser>
        <c:ser>
          <c:idx val="2"/>
          <c:order val="2"/>
          <c:tx>
            <c:v>low runoff</c:v>
          </c:tx>
          <c:spPr>
            <a:ln w="28575">
              <a:noFill/>
            </a:ln>
          </c:spPr>
          <c:trendline>
            <c:spPr>
              <a:ln>
                <a:prstDash val="dashDot"/>
              </a:ln>
            </c:spPr>
            <c:trendlineType val="poly"/>
            <c:order val="2"/>
            <c:dispRSqr val="0"/>
            <c:dispEq val="0"/>
          </c:trendline>
          <c:xVal>
            <c:numRef>
              <c:f>wheat_ts!$X$22:$X$30</c:f>
              <c:numCache>
                <c:formatCode>General</c:formatCode>
                <c:ptCount val="9"/>
                <c:pt idx="0">
                  <c:v>5.5</c:v>
                </c:pt>
                <c:pt idx="1">
                  <c:v>5.5</c:v>
                </c:pt>
                <c:pt idx="2">
                  <c:v>5.5</c:v>
                </c:pt>
                <c:pt idx="3">
                  <c:v>6.5</c:v>
                </c:pt>
                <c:pt idx="4">
                  <c:v>6.5</c:v>
                </c:pt>
                <c:pt idx="5">
                  <c:v>6.5</c:v>
                </c:pt>
                <c:pt idx="6">
                  <c:v>7.5</c:v>
                </c:pt>
                <c:pt idx="7">
                  <c:v>7.5</c:v>
                </c:pt>
                <c:pt idx="8">
                  <c:v>7.5</c:v>
                </c:pt>
              </c:numCache>
            </c:numRef>
          </c:xVal>
          <c:yVal>
            <c:numRef>
              <c:f>wheat_ts!$Z$22:$Z$30</c:f>
              <c:numCache>
                <c:formatCode>0.000</c:formatCode>
                <c:ptCount val="9"/>
                <c:pt idx="0">
                  <c:v>2.117</c:v>
                </c:pt>
                <c:pt idx="1">
                  <c:v>1.909</c:v>
                </c:pt>
                <c:pt idx="2">
                  <c:v>1.159</c:v>
                </c:pt>
                <c:pt idx="3">
                  <c:v>2.5110000000000001</c:v>
                </c:pt>
                <c:pt idx="4">
                  <c:v>2.363</c:v>
                </c:pt>
                <c:pt idx="5">
                  <c:v>1.851</c:v>
                </c:pt>
                <c:pt idx="6">
                  <c:v>2.73</c:v>
                </c:pt>
                <c:pt idx="7">
                  <c:v>2.6560000000000001</c:v>
                </c:pt>
                <c:pt idx="8">
                  <c:v>2.3239999999999998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3429120"/>
        <c:axId val="93431296"/>
      </c:scatterChart>
      <c:valAx>
        <c:axId val="93429120"/>
        <c:scaling>
          <c:orientation val="minMax"/>
          <c:min val="5"/>
        </c:scaling>
        <c:delete val="0"/>
        <c:axPos val="b"/>
        <c:title>
          <c:tx>
            <c:rich>
              <a:bodyPr/>
              <a:lstStyle/>
              <a:p>
                <a:pPr>
                  <a:defRPr sz="1800"/>
                </a:pPr>
                <a:r>
                  <a:rPr lang="en-GB" sz="1800"/>
                  <a:t>pH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93431296"/>
        <c:crosses val="autoZero"/>
        <c:crossBetween val="midCat"/>
      </c:valAx>
      <c:valAx>
        <c:axId val="93431296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800"/>
                </a:pPr>
                <a:r>
                  <a:rPr lang="en-GB" sz="1800" dirty="0"/>
                  <a:t>Percentage</a:t>
                </a:r>
                <a:r>
                  <a:rPr lang="en-GB" sz="1800" baseline="0" dirty="0"/>
                  <a:t> </a:t>
                </a:r>
                <a:r>
                  <a:rPr lang="en-GB" sz="1800" baseline="0" dirty="0" smtClean="0"/>
                  <a:t>change (mean of 100 trials)</a:t>
                </a:r>
                <a:endParaRPr lang="en-GB" sz="1800" dirty="0"/>
              </a:p>
            </c:rich>
          </c:tx>
          <c:layout/>
          <c:overlay val="0"/>
        </c:title>
        <c:numFmt formatCode="0.0" sourceLinked="0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93429120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73886234862793021"/>
          <c:y val="0.33349608805954972"/>
          <c:w val="0.19814861840747852"/>
          <c:h val="0.40445915800751242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GB"/>
              <a:t>Change</a:t>
            </a:r>
            <a:r>
              <a:rPr lang="en-GB" baseline="0"/>
              <a:t> in soil Cd content after 30 years continuous application</a:t>
            </a:r>
            <a:endParaRPr lang="en-GB"/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1"/>
          <c:order val="0"/>
          <c:tx>
            <c:strRef>
              <c:f>wheat_ts!$Z$3</c:f>
              <c:strCache>
                <c:ptCount val="1"/>
                <c:pt idx="0">
                  <c:v>biosolids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7"/>
          </c:marker>
          <c:trendline>
            <c:trendlineType val="poly"/>
            <c:order val="2"/>
            <c:dispRSqr val="0"/>
            <c:dispEq val="0"/>
          </c:trendline>
          <c:xVal>
            <c:numRef>
              <c:f>wheat_ts!$X$4:$X$30</c:f>
              <c:numCache>
                <c:formatCode>General</c:formatCode>
                <c:ptCount val="27"/>
                <c:pt idx="0">
                  <c:v>5.5</c:v>
                </c:pt>
                <c:pt idx="1">
                  <c:v>5.5</c:v>
                </c:pt>
                <c:pt idx="2">
                  <c:v>5.5</c:v>
                </c:pt>
                <c:pt idx="3">
                  <c:v>6.5</c:v>
                </c:pt>
                <c:pt idx="4">
                  <c:v>6.5</c:v>
                </c:pt>
                <c:pt idx="5">
                  <c:v>6.5</c:v>
                </c:pt>
                <c:pt idx="6">
                  <c:v>7.5</c:v>
                </c:pt>
                <c:pt idx="7">
                  <c:v>7.5</c:v>
                </c:pt>
                <c:pt idx="8">
                  <c:v>7.5</c:v>
                </c:pt>
                <c:pt idx="9">
                  <c:v>5.5</c:v>
                </c:pt>
                <c:pt idx="10">
                  <c:v>5.5</c:v>
                </c:pt>
                <c:pt idx="11">
                  <c:v>5.5</c:v>
                </c:pt>
                <c:pt idx="12">
                  <c:v>6.5</c:v>
                </c:pt>
                <c:pt idx="13">
                  <c:v>6.5</c:v>
                </c:pt>
                <c:pt idx="14">
                  <c:v>6.5</c:v>
                </c:pt>
                <c:pt idx="15">
                  <c:v>7.5</c:v>
                </c:pt>
                <c:pt idx="16">
                  <c:v>7.5</c:v>
                </c:pt>
                <c:pt idx="17">
                  <c:v>7.5</c:v>
                </c:pt>
                <c:pt idx="18">
                  <c:v>5.5</c:v>
                </c:pt>
                <c:pt idx="19">
                  <c:v>5.5</c:v>
                </c:pt>
                <c:pt idx="20">
                  <c:v>5.5</c:v>
                </c:pt>
                <c:pt idx="21">
                  <c:v>6.5</c:v>
                </c:pt>
                <c:pt idx="22">
                  <c:v>6.5</c:v>
                </c:pt>
                <c:pt idx="23">
                  <c:v>6.5</c:v>
                </c:pt>
                <c:pt idx="24">
                  <c:v>7.5</c:v>
                </c:pt>
                <c:pt idx="25">
                  <c:v>7.5</c:v>
                </c:pt>
                <c:pt idx="26">
                  <c:v>7.5</c:v>
                </c:pt>
              </c:numCache>
            </c:numRef>
          </c:xVal>
          <c:yVal>
            <c:numRef>
              <c:f>wheat_ts!$Z$4:$Z$30</c:f>
              <c:numCache>
                <c:formatCode>0.000</c:formatCode>
                <c:ptCount val="27"/>
                <c:pt idx="0">
                  <c:v>1.544</c:v>
                </c:pt>
                <c:pt idx="1">
                  <c:v>1.1279999999999999</c:v>
                </c:pt>
                <c:pt idx="2">
                  <c:v>-0.22500000000000001</c:v>
                </c:pt>
                <c:pt idx="3">
                  <c:v>2.149</c:v>
                </c:pt>
                <c:pt idx="4">
                  <c:v>1.9239999999999999</c:v>
                </c:pt>
                <c:pt idx="5">
                  <c:v>1.1180000000000001</c:v>
                </c:pt>
                <c:pt idx="6">
                  <c:v>2.5470000000000002</c:v>
                </c:pt>
                <c:pt idx="7">
                  <c:v>2.3889999999999998</c:v>
                </c:pt>
                <c:pt idx="8">
                  <c:v>1.9219999999999999</c:v>
                </c:pt>
                <c:pt idx="9">
                  <c:v>1.794</c:v>
                </c:pt>
                <c:pt idx="10">
                  <c:v>1.522</c:v>
                </c:pt>
                <c:pt idx="11">
                  <c:v>0.42</c:v>
                </c:pt>
                <c:pt idx="12">
                  <c:v>2.4</c:v>
                </c:pt>
                <c:pt idx="13">
                  <c:v>2.113</c:v>
                </c:pt>
                <c:pt idx="14">
                  <c:v>1.4970000000000001</c:v>
                </c:pt>
                <c:pt idx="15">
                  <c:v>2.645</c:v>
                </c:pt>
                <c:pt idx="16">
                  <c:v>2.5129999999999999</c:v>
                </c:pt>
                <c:pt idx="17">
                  <c:v>2.1030000000000002</c:v>
                </c:pt>
                <c:pt idx="18">
                  <c:v>2.117</c:v>
                </c:pt>
                <c:pt idx="19">
                  <c:v>1.909</c:v>
                </c:pt>
                <c:pt idx="20">
                  <c:v>1.159</c:v>
                </c:pt>
                <c:pt idx="21">
                  <c:v>2.5110000000000001</c:v>
                </c:pt>
                <c:pt idx="22">
                  <c:v>2.363</c:v>
                </c:pt>
                <c:pt idx="23">
                  <c:v>1.851</c:v>
                </c:pt>
                <c:pt idx="24">
                  <c:v>2.73</c:v>
                </c:pt>
                <c:pt idx="25">
                  <c:v>2.6560000000000001</c:v>
                </c:pt>
                <c:pt idx="26">
                  <c:v>2.3239999999999998</c:v>
                </c:pt>
              </c:numCache>
            </c:numRef>
          </c:yVal>
          <c:smooth val="0"/>
        </c:ser>
        <c:ser>
          <c:idx val="2"/>
          <c:order val="1"/>
          <c:tx>
            <c:strRef>
              <c:f>wheat_ts!$AA$3</c:f>
              <c:strCache>
                <c:ptCount val="1"/>
                <c:pt idx="0">
                  <c:v>conventional</c:v>
                </c:pt>
              </c:strCache>
            </c:strRef>
          </c:tx>
          <c:spPr>
            <a:ln w="28575">
              <a:noFill/>
            </a:ln>
          </c:spPr>
          <c:trendline>
            <c:spPr>
              <a:ln>
                <a:prstDash val="sysDash"/>
              </a:ln>
            </c:spPr>
            <c:trendlineType val="poly"/>
            <c:order val="2"/>
            <c:dispRSqr val="0"/>
            <c:dispEq val="0"/>
          </c:trendline>
          <c:xVal>
            <c:numRef>
              <c:f>wheat_ts!$X$4:$X$30</c:f>
              <c:numCache>
                <c:formatCode>General</c:formatCode>
                <c:ptCount val="27"/>
                <c:pt idx="0">
                  <c:v>5.5</c:v>
                </c:pt>
                <c:pt idx="1">
                  <c:v>5.5</c:v>
                </c:pt>
                <c:pt idx="2">
                  <c:v>5.5</c:v>
                </c:pt>
                <c:pt idx="3">
                  <c:v>6.5</c:v>
                </c:pt>
                <c:pt idx="4">
                  <c:v>6.5</c:v>
                </c:pt>
                <c:pt idx="5">
                  <c:v>6.5</c:v>
                </c:pt>
                <c:pt idx="6">
                  <c:v>7.5</c:v>
                </c:pt>
                <c:pt idx="7">
                  <c:v>7.5</c:v>
                </c:pt>
                <c:pt idx="8">
                  <c:v>7.5</c:v>
                </c:pt>
                <c:pt idx="9">
                  <c:v>5.5</c:v>
                </c:pt>
                <c:pt idx="10">
                  <c:v>5.5</c:v>
                </c:pt>
                <c:pt idx="11">
                  <c:v>5.5</c:v>
                </c:pt>
                <c:pt idx="12">
                  <c:v>6.5</c:v>
                </c:pt>
                <c:pt idx="13">
                  <c:v>6.5</c:v>
                </c:pt>
                <c:pt idx="14">
                  <c:v>6.5</c:v>
                </c:pt>
                <c:pt idx="15">
                  <c:v>7.5</c:v>
                </c:pt>
                <c:pt idx="16">
                  <c:v>7.5</c:v>
                </c:pt>
                <c:pt idx="17">
                  <c:v>7.5</c:v>
                </c:pt>
                <c:pt idx="18">
                  <c:v>5.5</c:v>
                </c:pt>
                <c:pt idx="19">
                  <c:v>5.5</c:v>
                </c:pt>
                <c:pt idx="20">
                  <c:v>5.5</c:v>
                </c:pt>
                <c:pt idx="21">
                  <c:v>6.5</c:v>
                </c:pt>
                <c:pt idx="22">
                  <c:v>6.5</c:v>
                </c:pt>
                <c:pt idx="23">
                  <c:v>6.5</c:v>
                </c:pt>
                <c:pt idx="24">
                  <c:v>7.5</c:v>
                </c:pt>
                <c:pt idx="25">
                  <c:v>7.5</c:v>
                </c:pt>
                <c:pt idx="26">
                  <c:v>7.5</c:v>
                </c:pt>
              </c:numCache>
            </c:numRef>
          </c:xVal>
          <c:yVal>
            <c:numRef>
              <c:f>wheat_ts!$AA$4:$AA$30</c:f>
              <c:numCache>
                <c:formatCode>0.000</c:formatCode>
                <c:ptCount val="27"/>
                <c:pt idx="0">
                  <c:v>0.70899999999999996</c:v>
                </c:pt>
                <c:pt idx="1">
                  <c:v>0.33</c:v>
                </c:pt>
                <c:pt idx="2">
                  <c:v>-0.95</c:v>
                </c:pt>
                <c:pt idx="3">
                  <c:v>1.371</c:v>
                </c:pt>
                <c:pt idx="4">
                  <c:v>1.111</c:v>
                </c:pt>
                <c:pt idx="5">
                  <c:v>0.33300000000000002</c:v>
                </c:pt>
                <c:pt idx="6">
                  <c:v>1.756</c:v>
                </c:pt>
                <c:pt idx="7">
                  <c:v>1.583</c:v>
                </c:pt>
                <c:pt idx="8">
                  <c:v>1.103</c:v>
                </c:pt>
                <c:pt idx="9">
                  <c:v>1.05</c:v>
                </c:pt>
                <c:pt idx="10">
                  <c:v>0.67900000000000005</c:v>
                </c:pt>
                <c:pt idx="11">
                  <c:v>-0.34200000000000003</c:v>
                </c:pt>
                <c:pt idx="12">
                  <c:v>1.5580000000000001</c:v>
                </c:pt>
                <c:pt idx="13">
                  <c:v>1.329</c:v>
                </c:pt>
                <c:pt idx="14">
                  <c:v>0.70899999999999996</c:v>
                </c:pt>
                <c:pt idx="15">
                  <c:v>1.839</c:v>
                </c:pt>
                <c:pt idx="16">
                  <c:v>1.698</c:v>
                </c:pt>
                <c:pt idx="17">
                  <c:v>1.3480000000000001</c:v>
                </c:pt>
                <c:pt idx="18">
                  <c:v>1.306</c:v>
                </c:pt>
                <c:pt idx="19">
                  <c:v>1.0580000000000001</c:v>
                </c:pt>
                <c:pt idx="20">
                  <c:v>0.30599999999999999</c:v>
                </c:pt>
                <c:pt idx="21">
                  <c:v>1.6970000000000001</c:v>
                </c:pt>
                <c:pt idx="22">
                  <c:v>1.5509999999999999</c:v>
                </c:pt>
                <c:pt idx="23">
                  <c:v>1.0960000000000001</c:v>
                </c:pt>
                <c:pt idx="24">
                  <c:v>1.948</c:v>
                </c:pt>
                <c:pt idx="25">
                  <c:v>1.845</c:v>
                </c:pt>
                <c:pt idx="26">
                  <c:v>1.5740000000000001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7731712"/>
        <c:axId val="97733632"/>
      </c:scatterChart>
      <c:valAx>
        <c:axId val="97731712"/>
        <c:scaling>
          <c:orientation val="minMax"/>
          <c:min val="5"/>
        </c:scaling>
        <c:delete val="0"/>
        <c:axPos val="b"/>
        <c:title>
          <c:tx>
            <c:rich>
              <a:bodyPr/>
              <a:lstStyle/>
              <a:p>
                <a:pPr>
                  <a:defRPr sz="1800"/>
                </a:pPr>
                <a:r>
                  <a:rPr lang="en-GB" sz="1800"/>
                  <a:t>pH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97733632"/>
        <c:crosses val="autoZero"/>
        <c:crossBetween val="midCat"/>
      </c:valAx>
      <c:valAx>
        <c:axId val="97733632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800"/>
                </a:pPr>
                <a:r>
                  <a:rPr lang="en-GB" sz="1800"/>
                  <a:t>Percentage</a:t>
                </a:r>
                <a:r>
                  <a:rPr lang="en-GB" sz="1800" baseline="0"/>
                  <a:t> Change in Soil Cd</a:t>
                </a:r>
                <a:endParaRPr lang="en-GB" sz="1800"/>
              </a:p>
            </c:rich>
          </c:tx>
          <c:layout/>
          <c:overlay val="0"/>
        </c:title>
        <c:numFmt formatCode="0.0" sourceLinked="0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97731712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pH!$CF$1</c:f>
              <c:strCache>
                <c:ptCount val="1"/>
                <c:pt idx="0">
                  <c:v>s_1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(pH!$CF$2:$CF$22,pH!$CF$24)</c:f>
              <c:numCache>
                <c:formatCode>General</c:formatCode>
                <c:ptCount val="22"/>
                <c:pt idx="19">
                  <c:v>8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pH!$CG$1</c:f>
              <c:strCache>
                <c:ptCount val="1"/>
                <c:pt idx="0">
                  <c:v>s_2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(pH!$CG$2:$CG$22,pH!$CG$24)</c:f>
              <c:numCache>
                <c:formatCode>General</c:formatCode>
                <c:ptCount val="22"/>
                <c:pt idx="10">
                  <c:v>7.8</c:v>
                </c:pt>
                <c:pt idx="19">
                  <c:v>5.9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pH!$CH$1</c:f>
              <c:strCache>
                <c:ptCount val="1"/>
                <c:pt idx="0">
                  <c:v>s_3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(pH!$CH$2:$CH$22,pH!$CH$24)</c:f>
              <c:numCache>
                <c:formatCode>General</c:formatCode>
                <c:ptCount val="22"/>
                <c:pt idx="12">
                  <c:v>6.4</c:v>
                </c:pt>
                <c:pt idx="17">
                  <c:v>5.54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pH!$CI$1</c:f>
              <c:strCache>
                <c:ptCount val="1"/>
                <c:pt idx="0">
                  <c:v>s_4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(pH!$CI$2:$CI$22,pH!$CI$24)</c:f>
              <c:numCache>
                <c:formatCode>General</c:formatCode>
                <c:ptCount val="22"/>
                <c:pt idx="14">
                  <c:v>6.3</c:v>
                </c:pt>
              </c:numCache>
            </c:numRef>
          </c:yVal>
          <c:smooth val="0"/>
        </c:ser>
        <c:ser>
          <c:idx val="4"/>
          <c:order val="4"/>
          <c:tx>
            <c:strRef>
              <c:f>pH!$CJ$1</c:f>
              <c:strCache>
                <c:ptCount val="1"/>
                <c:pt idx="0">
                  <c:v>s_5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(pH!$CJ$2:$CJ$22,pH!$CJ$24)</c:f>
              <c:numCache>
                <c:formatCode>General</c:formatCode>
                <c:ptCount val="22"/>
                <c:pt idx="9">
                  <c:v>6.2333333333333343</c:v>
                </c:pt>
                <c:pt idx="13">
                  <c:v>5.8</c:v>
                </c:pt>
              </c:numCache>
            </c:numRef>
          </c:yVal>
          <c:smooth val="0"/>
        </c:ser>
        <c:ser>
          <c:idx val="5"/>
          <c:order val="5"/>
          <c:tx>
            <c:strRef>
              <c:f>pH!$CK$1</c:f>
              <c:strCache>
                <c:ptCount val="1"/>
                <c:pt idx="0">
                  <c:v>s_6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(pH!$CK$2:$CK$22,pH!$CK$24)</c:f>
              <c:numCache>
                <c:formatCode>General</c:formatCode>
                <c:ptCount val="22"/>
                <c:pt idx="12">
                  <c:v>7.1</c:v>
                </c:pt>
                <c:pt idx="18">
                  <c:v>6.5</c:v>
                </c:pt>
              </c:numCache>
            </c:numRef>
          </c:yVal>
          <c:smooth val="0"/>
        </c:ser>
        <c:ser>
          <c:idx val="6"/>
          <c:order val="6"/>
          <c:tx>
            <c:strRef>
              <c:f>pH!$CL$1</c:f>
              <c:strCache>
                <c:ptCount val="1"/>
                <c:pt idx="0">
                  <c:v>s_7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(pH!$CL$2:$CL$22,pH!$CL$24)</c:f>
              <c:numCache>
                <c:formatCode>General</c:formatCode>
                <c:ptCount val="22"/>
                <c:pt idx="6">
                  <c:v>6.9</c:v>
                </c:pt>
                <c:pt idx="19">
                  <c:v>5.8</c:v>
                </c:pt>
              </c:numCache>
            </c:numRef>
          </c:yVal>
          <c:smooth val="0"/>
        </c:ser>
        <c:ser>
          <c:idx val="7"/>
          <c:order val="7"/>
          <c:tx>
            <c:strRef>
              <c:f>pH!$CM$1</c:f>
              <c:strCache>
                <c:ptCount val="1"/>
                <c:pt idx="0">
                  <c:v>s_8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(pH!$CM$2:$CM$22,pH!$CM$24)</c:f>
              <c:numCache>
                <c:formatCode>General</c:formatCode>
                <c:ptCount val="22"/>
                <c:pt idx="9">
                  <c:v>6.6</c:v>
                </c:pt>
                <c:pt idx="19">
                  <c:v>5.9</c:v>
                </c:pt>
              </c:numCache>
            </c:numRef>
          </c:yVal>
          <c:smooth val="0"/>
        </c:ser>
        <c:ser>
          <c:idx val="8"/>
          <c:order val="8"/>
          <c:tx>
            <c:strRef>
              <c:f>pH!$CN$1</c:f>
              <c:strCache>
                <c:ptCount val="1"/>
                <c:pt idx="0">
                  <c:v>s_9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(pH!$CN$2:$CN$22,pH!$CN$24)</c:f>
              <c:numCache>
                <c:formatCode>General</c:formatCode>
                <c:ptCount val="22"/>
                <c:pt idx="1">
                  <c:v>6.68</c:v>
                </c:pt>
                <c:pt idx="16">
                  <c:v>5.7</c:v>
                </c:pt>
              </c:numCache>
            </c:numRef>
          </c:yVal>
          <c:smooth val="0"/>
        </c:ser>
        <c:ser>
          <c:idx val="9"/>
          <c:order val="9"/>
          <c:tx>
            <c:strRef>
              <c:f>pH!$CO$1</c:f>
              <c:strCache>
                <c:ptCount val="1"/>
                <c:pt idx="0">
                  <c:v>s_10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(pH!$CO$2:$CO$22,pH!$CO$24)</c:f>
              <c:numCache>
                <c:formatCode>General</c:formatCode>
                <c:ptCount val="22"/>
                <c:pt idx="10">
                  <c:v>6.4</c:v>
                </c:pt>
                <c:pt idx="15">
                  <c:v>6.11</c:v>
                </c:pt>
              </c:numCache>
            </c:numRef>
          </c:yVal>
          <c:smooth val="0"/>
        </c:ser>
        <c:ser>
          <c:idx val="10"/>
          <c:order val="10"/>
          <c:tx>
            <c:strRef>
              <c:f>pH!$CP$1</c:f>
              <c:strCache>
                <c:ptCount val="1"/>
                <c:pt idx="0">
                  <c:v>s_11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(pH!$CP$2:$CP$22,pH!$CP$24)</c:f>
              <c:numCache>
                <c:formatCode>General</c:formatCode>
                <c:ptCount val="22"/>
                <c:pt idx="6">
                  <c:v>5.6</c:v>
                </c:pt>
                <c:pt idx="16">
                  <c:v>5.0999999999999996</c:v>
                </c:pt>
              </c:numCache>
            </c:numRef>
          </c:yVal>
          <c:smooth val="0"/>
        </c:ser>
        <c:ser>
          <c:idx val="11"/>
          <c:order val="11"/>
          <c:tx>
            <c:strRef>
              <c:f>pH!$CQ$1</c:f>
              <c:strCache>
                <c:ptCount val="1"/>
                <c:pt idx="0">
                  <c:v>s_12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(pH!$CQ$2:$CQ$22,pH!$CQ$24)</c:f>
              <c:numCache>
                <c:formatCode>General</c:formatCode>
                <c:ptCount val="22"/>
                <c:pt idx="9">
                  <c:v>6.75</c:v>
                </c:pt>
                <c:pt idx="13">
                  <c:v>5.75</c:v>
                </c:pt>
                <c:pt idx="19">
                  <c:v>6.1999999999999993</c:v>
                </c:pt>
              </c:numCache>
            </c:numRef>
          </c:yVal>
          <c:smooth val="0"/>
        </c:ser>
        <c:ser>
          <c:idx val="12"/>
          <c:order val="12"/>
          <c:tx>
            <c:strRef>
              <c:f>pH!$CR$1</c:f>
              <c:strCache>
                <c:ptCount val="1"/>
                <c:pt idx="0">
                  <c:v>s_13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(pH!$CR$2:$CR$22,pH!$CR$24)</c:f>
              <c:numCache>
                <c:formatCode>General</c:formatCode>
                <c:ptCount val="22"/>
                <c:pt idx="7">
                  <c:v>6.85</c:v>
                </c:pt>
                <c:pt idx="12">
                  <c:v>7.01</c:v>
                </c:pt>
                <c:pt idx="19">
                  <c:v>6.4</c:v>
                </c:pt>
              </c:numCache>
            </c:numRef>
          </c:yVal>
          <c:smooth val="0"/>
        </c:ser>
        <c:ser>
          <c:idx val="13"/>
          <c:order val="13"/>
          <c:tx>
            <c:strRef>
              <c:f>pH!$CS$1</c:f>
              <c:strCache>
                <c:ptCount val="1"/>
                <c:pt idx="0">
                  <c:v>s_14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(pH!$CS$2:$CS$22,pH!$CS$24)</c:f>
              <c:numCache>
                <c:formatCode>General</c:formatCode>
                <c:ptCount val="22"/>
                <c:pt idx="5">
                  <c:v>6.4</c:v>
                </c:pt>
                <c:pt idx="14">
                  <c:v>6.05</c:v>
                </c:pt>
              </c:numCache>
            </c:numRef>
          </c:yVal>
          <c:smooth val="0"/>
        </c:ser>
        <c:ser>
          <c:idx val="14"/>
          <c:order val="14"/>
          <c:tx>
            <c:strRef>
              <c:f>pH!$CT$1</c:f>
              <c:strCache>
                <c:ptCount val="1"/>
                <c:pt idx="0">
                  <c:v>s_15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(pH!$CT$2:$CT$22,pH!$CT$24)</c:f>
              <c:numCache>
                <c:formatCode>General</c:formatCode>
                <c:ptCount val="22"/>
                <c:pt idx="5">
                  <c:v>7.1</c:v>
                </c:pt>
                <c:pt idx="20">
                  <c:v>6.55</c:v>
                </c:pt>
              </c:numCache>
            </c:numRef>
          </c:yVal>
          <c:smooth val="0"/>
        </c:ser>
        <c:ser>
          <c:idx val="15"/>
          <c:order val="15"/>
          <c:tx>
            <c:strRef>
              <c:f>pH!$CU$1</c:f>
              <c:strCache>
                <c:ptCount val="1"/>
                <c:pt idx="0">
                  <c:v>s_16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(pH!$CU$2:$CU$22,pH!$CU$24)</c:f>
              <c:numCache>
                <c:formatCode>General</c:formatCode>
                <c:ptCount val="22"/>
                <c:pt idx="9">
                  <c:v>6</c:v>
                </c:pt>
                <c:pt idx="15">
                  <c:v>5.8</c:v>
                </c:pt>
              </c:numCache>
            </c:numRef>
          </c:yVal>
          <c:smooth val="0"/>
        </c:ser>
        <c:ser>
          <c:idx val="16"/>
          <c:order val="16"/>
          <c:tx>
            <c:strRef>
              <c:f>pH!$CV$1</c:f>
              <c:strCache>
                <c:ptCount val="1"/>
                <c:pt idx="0">
                  <c:v>s_17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(pH!$CV$2:$CV$22,pH!$CV$24)</c:f>
              <c:numCache>
                <c:formatCode>General</c:formatCode>
                <c:ptCount val="22"/>
                <c:pt idx="10">
                  <c:v>6.75</c:v>
                </c:pt>
                <c:pt idx="18">
                  <c:v>6.75</c:v>
                </c:pt>
                <c:pt idx="20">
                  <c:v>6.3</c:v>
                </c:pt>
              </c:numCache>
            </c:numRef>
          </c:yVal>
          <c:smooth val="0"/>
        </c:ser>
        <c:ser>
          <c:idx val="17"/>
          <c:order val="17"/>
          <c:tx>
            <c:strRef>
              <c:f>pH!$CW$1</c:f>
              <c:strCache>
                <c:ptCount val="1"/>
                <c:pt idx="0">
                  <c:v>s_18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(pH!$CW$2:$CW$22,pH!$CW$24)</c:f>
              <c:numCache>
                <c:formatCode>General</c:formatCode>
                <c:ptCount val="22"/>
                <c:pt idx="10">
                  <c:v>7.2666666666666666</c:v>
                </c:pt>
                <c:pt idx="18">
                  <c:v>7.0333333333333341</c:v>
                </c:pt>
              </c:numCache>
            </c:numRef>
          </c:yVal>
          <c:smooth val="0"/>
        </c:ser>
        <c:ser>
          <c:idx val="18"/>
          <c:order val="18"/>
          <c:tx>
            <c:strRef>
              <c:f>pH!$CX$1</c:f>
              <c:strCache>
                <c:ptCount val="1"/>
                <c:pt idx="0">
                  <c:v>s_19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(pH!$CX$2:$CX$22,pH!$CX$24)</c:f>
              <c:numCache>
                <c:formatCode>General</c:formatCode>
                <c:ptCount val="22"/>
                <c:pt idx="9">
                  <c:v>5.5</c:v>
                </c:pt>
                <c:pt idx="16">
                  <c:v>5.3</c:v>
                </c:pt>
              </c:numCache>
            </c:numRef>
          </c:yVal>
          <c:smooth val="0"/>
        </c:ser>
        <c:ser>
          <c:idx val="19"/>
          <c:order val="19"/>
          <c:tx>
            <c:strRef>
              <c:f>pH!$CY$1</c:f>
              <c:strCache>
                <c:ptCount val="1"/>
                <c:pt idx="0">
                  <c:v>s_20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(pH!$CY$2:$CY$22,pH!$CY$24)</c:f>
              <c:numCache>
                <c:formatCode>General</c:formatCode>
                <c:ptCount val="22"/>
                <c:pt idx="9">
                  <c:v>6.6333333333333329</c:v>
                </c:pt>
                <c:pt idx="19">
                  <c:v>6.3666666666666671</c:v>
                </c:pt>
              </c:numCache>
            </c:numRef>
          </c:yVal>
          <c:smooth val="0"/>
        </c:ser>
        <c:ser>
          <c:idx val="20"/>
          <c:order val="20"/>
          <c:tx>
            <c:strRef>
              <c:f>pH!$CZ$1</c:f>
              <c:strCache>
                <c:ptCount val="1"/>
                <c:pt idx="0">
                  <c:v>s_21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(pH!$CZ$2:$CZ$22,pH!$CZ$24)</c:f>
              <c:numCache>
                <c:formatCode>General</c:formatCode>
                <c:ptCount val="22"/>
                <c:pt idx="6">
                  <c:v>6.6</c:v>
                </c:pt>
                <c:pt idx="19">
                  <c:v>6.3</c:v>
                </c:pt>
              </c:numCache>
            </c:numRef>
          </c:yVal>
          <c:smooth val="0"/>
        </c:ser>
        <c:ser>
          <c:idx val="22"/>
          <c:order val="21"/>
          <c:tx>
            <c:strRef>
              <c:f>pH!$DA$1</c:f>
              <c:strCache>
                <c:ptCount val="1"/>
                <c:pt idx="0">
                  <c:v>s_22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(pH!$DA$2:$DA$22,pH!$DA$24)</c:f>
              <c:numCache>
                <c:formatCode>General</c:formatCode>
                <c:ptCount val="22"/>
                <c:pt idx="9">
                  <c:v>5.55</c:v>
                </c:pt>
                <c:pt idx="16">
                  <c:v>5.4</c:v>
                </c:pt>
              </c:numCache>
            </c:numRef>
          </c:yVal>
          <c:smooth val="0"/>
        </c:ser>
        <c:ser>
          <c:idx val="21"/>
          <c:order val="22"/>
          <c:tx>
            <c:strRef>
              <c:f>pH!$DB$1</c:f>
              <c:strCache>
                <c:ptCount val="1"/>
                <c:pt idx="0">
                  <c:v>s_23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(pH!$DB$2:$DB$22,pH!$DB$24)</c:f>
              <c:numCache>
                <c:formatCode>General</c:formatCode>
                <c:ptCount val="22"/>
                <c:pt idx="9">
                  <c:v>6.75</c:v>
                </c:pt>
                <c:pt idx="19">
                  <c:v>6.5500000000000007</c:v>
                </c:pt>
              </c:numCache>
            </c:numRef>
          </c:yVal>
          <c:smooth val="0"/>
        </c:ser>
        <c:ser>
          <c:idx val="23"/>
          <c:order val="23"/>
          <c:tx>
            <c:strRef>
              <c:f>pH!$DC$1</c:f>
              <c:strCache>
                <c:ptCount val="1"/>
                <c:pt idx="0">
                  <c:v>s_24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(pH!$DC$2:$DC$22,pH!$DC$24)</c:f>
              <c:numCache>
                <c:formatCode>General</c:formatCode>
                <c:ptCount val="22"/>
                <c:pt idx="9">
                  <c:v>5.6</c:v>
                </c:pt>
                <c:pt idx="20">
                  <c:v>5.4</c:v>
                </c:pt>
              </c:numCache>
            </c:numRef>
          </c:yVal>
          <c:smooth val="0"/>
        </c:ser>
        <c:ser>
          <c:idx val="24"/>
          <c:order val="24"/>
          <c:tx>
            <c:strRef>
              <c:f>pH!$DD$1</c:f>
              <c:strCache>
                <c:ptCount val="1"/>
                <c:pt idx="0">
                  <c:v>s_25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(pH!$DD$2:$DD$22,pH!$DD$24)</c:f>
              <c:numCache>
                <c:formatCode>General</c:formatCode>
                <c:ptCount val="22"/>
                <c:pt idx="12">
                  <c:v>6.5</c:v>
                </c:pt>
                <c:pt idx="18">
                  <c:v>6.4</c:v>
                </c:pt>
              </c:numCache>
            </c:numRef>
          </c:yVal>
          <c:smooth val="0"/>
        </c:ser>
        <c:ser>
          <c:idx val="25"/>
          <c:order val="25"/>
          <c:tx>
            <c:strRef>
              <c:f>pH!$DE$1</c:f>
              <c:strCache>
                <c:ptCount val="1"/>
                <c:pt idx="0">
                  <c:v>s_26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(pH!$DE$2:$DE$22,pH!$DE$24)</c:f>
              <c:numCache>
                <c:formatCode>General</c:formatCode>
                <c:ptCount val="22"/>
                <c:pt idx="9">
                  <c:v>6.05</c:v>
                </c:pt>
                <c:pt idx="16">
                  <c:v>5.95</c:v>
                </c:pt>
              </c:numCache>
            </c:numRef>
          </c:yVal>
          <c:smooth val="0"/>
        </c:ser>
        <c:ser>
          <c:idx val="26"/>
          <c:order val="26"/>
          <c:tx>
            <c:strRef>
              <c:f>pH!$DF$1</c:f>
              <c:strCache>
                <c:ptCount val="1"/>
                <c:pt idx="0">
                  <c:v>s_27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(pH!$DF$2:$DF$22,pH!$DF$24)</c:f>
              <c:numCache>
                <c:formatCode>General</c:formatCode>
                <c:ptCount val="22"/>
                <c:pt idx="5">
                  <c:v>6.5</c:v>
                </c:pt>
                <c:pt idx="11">
                  <c:v>6.2</c:v>
                </c:pt>
                <c:pt idx="16">
                  <c:v>6.4</c:v>
                </c:pt>
              </c:numCache>
            </c:numRef>
          </c:yVal>
          <c:smooth val="0"/>
        </c:ser>
        <c:ser>
          <c:idx val="27"/>
          <c:order val="27"/>
          <c:tx>
            <c:strRef>
              <c:f>pH!$DG$1</c:f>
              <c:strCache>
                <c:ptCount val="1"/>
                <c:pt idx="0">
                  <c:v>s_28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(pH!$DG$2:$DG$22,pH!$DG$24)</c:f>
              <c:numCache>
                <c:formatCode>General</c:formatCode>
                <c:ptCount val="22"/>
                <c:pt idx="12">
                  <c:v>6.3</c:v>
                </c:pt>
                <c:pt idx="15">
                  <c:v>7.2</c:v>
                </c:pt>
                <c:pt idx="18">
                  <c:v>6.25</c:v>
                </c:pt>
              </c:numCache>
            </c:numRef>
          </c:yVal>
          <c:smooth val="0"/>
        </c:ser>
        <c:ser>
          <c:idx val="28"/>
          <c:order val="28"/>
          <c:tx>
            <c:strRef>
              <c:f>pH!$DH$1</c:f>
              <c:strCache>
                <c:ptCount val="1"/>
                <c:pt idx="0">
                  <c:v>s_29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(pH!$DH$2:$DH$22,pH!$DH$24)</c:f>
              <c:numCache>
                <c:formatCode>General</c:formatCode>
                <c:ptCount val="22"/>
                <c:pt idx="9">
                  <c:v>6.4666666666666659</c:v>
                </c:pt>
                <c:pt idx="19">
                  <c:v>6.4000000000000012</c:v>
                </c:pt>
              </c:numCache>
            </c:numRef>
          </c:yVal>
          <c:smooth val="0"/>
        </c:ser>
        <c:ser>
          <c:idx val="29"/>
          <c:order val="29"/>
          <c:tx>
            <c:strRef>
              <c:f>pH!$DI$1</c:f>
              <c:strCache>
                <c:ptCount val="1"/>
                <c:pt idx="0">
                  <c:v>s_30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(pH!$DI$2:$DI$22,pH!$DI$24)</c:f>
              <c:numCache>
                <c:formatCode>General</c:formatCode>
                <c:ptCount val="22"/>
                <c:pt idx="8">
                  <c:v>5.1999999999999993</c:v>
                </c:pt>
                <c:pt idx="9">
                  <c:v>6.1</c:v>
                </c:pt>
                <c:pt idx="19">
                  <c:v>5.5566666666666658</c:v>
                </c:pt>
              </c:numCache>
            </c:numRef>
          </c:yVal>
          <c:smooth val="0"/>
        </c:ser>
        <c:ser>
          <c:idx val="30"/>
          <c:order val="30"/>
          <c:tx>
            <c:strRef>
              <c:f>pH!$DJ$1</c:f>
              <c:strCache>
                <c:ptCount val="1"/>
                <c:pt idx="0">
                  <c:v>s_31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(pH!$DJ$2:$DJ$22,pH!$DJ$24)</c:f>
              <c:numCache>
                <c:formatCode>General</c:formatCode>
                <c:ptCount val="22"/>
                <c:pt idx="9">
                  <c:v>6.65</c:v>
                </c:pt>
                <c:pt idx="18">
                  <c:v>6.65</c:v>
                </c:pt>
              </c:numCache>
            </c:numRef>
          </c:yVal>
          <c:smooth val="0"/>
        </c:ser>
        <c:ser>
          <c:idx val="31"/>
          <c:order val="31"/>
          <c:tx>
            <c:strRef>
              <c:f>pH!$DK$1</c:f>
              <c:strCache>
                <c:ptCount val="1"/>
                <c:pt idx="0">
                  <c:v>s_32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(pH!$DK$2:$DK$22,pH!$DK$24)</c:f>
              <c:numCache>
                <c:formatCode>General</c:formatCode>
                <c:ptCount val="22"/>
                <c:pt idx="6">
                  <c:v>6.4</c:v>
                </c:pt>
                <c:pt idx="18">
                  <c:v>6.4</c:v>
                </c:pt>
              </c:numCache>
            </c:numRef>
          </c:yVal>
          <c:smooth val="0"/>
        </c:ser>
        <c:ser>
          <c:idx val="32"/>
          <c:order val="32"/>
          <c:tx>
            <c:strRef>
              <c:f>pH!$DL$1</c:f>
              <c:strCache>
                <c:ptCount val="1"/>
                <c:pt idx="0">
                  <c:v>s_33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(pH!$DL$2:$DL$22,pH!$DL$24)</c:f>
              <c:numCache>
                <c:formatCode>General</c:formatCode>
                <c:ptCount val="22"/>
                <c:pt idx="14">
                  <c:v>6.7</c:v>
                </c:pt>
                <c:pt idx="19">
                  <c:v>6.7</c:v>
                </c:pt>
              </c:numCache>
            </c:numRef>
          </c:yVal>
          <c:smooth val="0"/>
        </c:ser>
        <c:ser>
          <c:idx val="33"/>
          <c:order val="33"/>
          <c:tx>
            <c:strRef>
              <c:f>pH!$DM$1</c:f>
              <c:strCache>
                <c:ptCount val="1"/>
                <c:pt idx="0">
                  <c:v>s_34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(pH!$DM$2:$DM$22,pH!$DM$24)</c:f>
              <c:numCache>
                <c:formatCode>General</c:formatCode>
                <c:ptCount val="22"/>
                <c:pt idx="10">
                  <c:v>6.7</c:v>
                </c:pt>
                <c:pt idx="18">
                  <c:v>6.73</c:v>
                </c:pt>
              </c:numCache>
            </c:numRef>
          </c:yVal>
          <c:smooth val="0"/>
        </c:ser>
        <c:ser>
          <c:idx val="34"/>
          <c:order val="34"/>
          <c:tx>
            <c:strRef>
              <c:f>pH!$DN$1</c:f>
              <c:strCache>
                <c:ptCount val="1"/>
                <c:pt idx="0">
                  <c:v>s_35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(pH!$DN$2:$DN$22,pH!$DN$24)</c:f>
              <c:numCache>
                <c:formatCode>General</c:formatCode>
                <c:ptCount val="22"/>
                <c:pt idx="8">
                  <c:v>6.5</c:v>
                </c:pt>
                <c:pt idx="18">
                  <c:v>6.55</c:v>
                </c:pt>
              </c:numCache>
            </c:numRef>
          </c:yVal>
          <c:smooth val="0"/>
        </c:ser>
        <c:ser>
          <c:idx val="35"/>
          <c:order val="35"/>
          <c:tx>
            <c:strRef>
              <c:f>pH!$DO$1</c:f>
              <c:strCache>
                <c:ptCount val="1"/>
                <c:pt idx="0">
                  <c:v>s_36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(pH!$DO$2:$DO$22,pH!$DO$24)</c:f>
              <c:numCache>
                <c:formatCode>General</c:formatCode>
                <c:ptCount val="22"/>
                <c:pt idx="10">
                  <c:v>7</c:v>
                </c:pt>
                <c:pt idx="18">
                  <c:v>7.0533333333333337</c:v>
                </c:pt>
              </c:numCache>
            </c:numRef>
          </c:yVal>
          <c:smooth val="0"/>
        </c:ser>
        <c:ser>
          <c:idx val="36"/>
          <c:order val="36"/>
          <c:tx>
            <c:strRef>
              <c:f>pH!$DP$1</c:f>
              <c:strCache>
                <c:ptCount val="1"/>
                <c:pt idx="0">
                  <c:v>s_37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(pH!$DP$2:$DP$22,pH!$DP$24)</c:f>
              <c:numCache>
                <c:formatCode>General</c:formatCode>
                <c:ptCount val="22"/>
                <c:pt idx="6">
                  <c:v>5.0999999999999996</c:v>
                </c:pt>
                <c:pt idx="19">
                  <c:v>5.2</c:v>
                </c:pt>
              </c:numCache>
            </c:numRef>
          </c:yVal>
          <c:smooth val="0"/>
        </c:ser>
        <c:ser>
          <c:idx val="37"/>
          <c:order val="37"/>
          <c:tx>
            <c:strRef>
              <c:f>pH!$DQ$1</c:f>
              <c:strCache>
                <c:ptCount val="1"/>
                <c:pt idx="0">
                  <c:v>s_38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(pH!$DQ$2:$DQ$22,pH!$DQ$24)</c:f>
              <c:numCache>
                <c:formatCode>General</c:formatCode>
                <c:ptCount val="22"/>
                <c:pt idx="9">
                  <c:v>6.4333333333333336</c:v>
                </c:pt>
                <c:pt idx="16">
                  <c:v>6.5</c:v>
                </c:pt>
              </c:numCache>
            </c:numRef>
          </c:yVal>
          <c:smooth val="0"/>
        </c:ser>
        <c:ser>
          <c:idx val="38"/>
          <c:order val="38"/>
          <c:tx>
            <c:strRef>
              <c:f>pH!$DR$1</c:f>
              <c:strCache>
                <c:ptCount val="1"/>
                <c:pt idx="0">
                  <c:v>s_39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(pH!$DR$2:$DR$22,pH!$DR$24)</c:f>
              <c:numCache>
                <c:formatCode>General</c:formatCode>
                <c:ptCount val="22"/>
                <c:pt idx="9">
                  <c:v>6.58</c:v>
                </c:pt>
                <c:pt idx="19">
                  <c:v>6.6825000000000001</c:v>
                </c:pt>
              </c:numCache>
            </c:numRef>
          </c:yVal>
          <c:smooth val="0"/>
        </c:ser>
        <c:ser>
          <c:idx val="39"/>
          <c:order val="39"/>
          <c:tx>
            <c:strRef>
              <c:f>pH!$DS$1</c:f>
              <c:strCache>
                <c:ptCount val="1"/>
                <c:pt idx="0">
                  <c:v>s_40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(pH!$DS$2:$DS$22,pH!$DS$24)</c:f>
              <c:numCache>
                <c:formatCode>General</c:formatCode>
                <c:ptCount val="22"/>
                <c:pt idx="7">
                  <c:v>6.4</c:v>
                </c:pt>
                <c:pt idx="19">
                  <c:v>6.55</c:v>
                </c:pt>
              </c:numCache>
            </c:numRef>
          </c:yVal>
          <c:smooth val="0"/>
        </c:ser>
        <c:ser>
          <c:idx val="40"/>
          <c:order val="40"/>
          <c:tx>
            <c:strRef>
              <c:f>pH!$DT$1</c:f>
              <c:strCache>
                <c:ptCount val="1"/>
                <c:pt idx="0">
                  <c:v>s_41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(pH!$DT$2:$DT$22,pH!$DT$24)</c:f>
              <c:numCache>
                <c:formatCode>General</c:formatCode>
                <c:ptCount val="22"/>
                <c:pt idx="13">
                  <c:v>5.4</c:v>
                </c:pt>
                <c:pt idx="19">
                  <c:v>5.5</c:v>
                </c:pt>
              </c:numCache>
            </c:numRef>
          </c:yVal>
          <c:smooth val="0"/>
        </c:ser>
        <c:ser>
          <c:idx val="41"/>
          <c:order val="41"/>
          <c:tx>
            <c:strRef>
              <c:f>pH!$DU$1</c:f>
              <c:strCache>
                <c:ptCount val="1"/>
                <c:pt idx="0">
                  <c:v>s_42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(pH!$DU$2:$DU$22,pH!$DU$24)</c:f>
              <c:numCache>
                <c:formatCode>General</c:formatCode>
                <c:ptCount val="22"/>
                <c:pt idx="8">
                  <c:v>7.4</c:v>
                </c:pt>
                <c:pt idx="15">
                  <c:v>7.53</c:v>
                </c:pt>
              </c:numCache>
            </c:numRef>
          </c:yVal>
          <c:smooth val="0"/>
        </c:ser>
        <c:ser>
          <c:idx val="42"/>
          <c:order val="42"/>
          <c:tx>
            <c:strRef>
              <c:f>pH!$DV$1</c:f>
              <c:strCache>
                <c:ptCount val="1"/>
                <c:pt idx="0">
                  <c:v>s_43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(pH!$DV$2:$DV$22,pH!$DV$24)</c:f>
              <c:numCache>
                <c:formatCode>General</c:formatCode>
                <c:ptCount val="22"/>
                <c:pt idx="13">
                  <c:v>6.2249999999999996</c:v>
                </c:pt>
                <c:pt idx="16">
                  <c:v>6.55</c:v>
                </c:pt>
                <c:pt idx="19">
                  <c:v>6.3500000000000005</c:v>
                </c:pt>
              </c:numCache>
            </c:numRef>
          </c:yVal>
          <c:smooth val="0"/>
        </c:ser>
        <c:ser>
          <c:idx val="43"/>
          <c:order val="43"/>
          <c:tx>
            <c:strRef>
              <c:f>pH!$DW$1</c:f>
              <c:strCache>
                <c:ptCount val="1"/>
                <c:pt idx="0">
                  <c:v>s_44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(pH!$DW$2:$DW$22,pH!$DW$24)</c:f>
              <c:numCache>
                <c:formatCode>General</c:formatCode>
                <c:ptCount val="22"/>
                <c:pt idx="12">
                  <c:v>6.9</c:v>
                </c:pt>
                <c:pt idx="14">
                  <c:v>6.5</c:v>
                </c:pt>
                <c:pt idx="19">
                  <c:v>6.95</c:v>
                </c:pt>
              </c:numCache>
            </c:numRef>
          </c:yVal>
          <c:smooth val="0"/>
        </c:ser>
        <c:ser>
          <c:idx val="44"/>
          <c:order val="44"/>
          <c:tx>
            <c:strRef>
              <c:f>pH!$DX$1</c:f>
              <c:strCache>
                <c:ptCount val="1"/>
                <c:pt idx="0">
                  <c:v>s_45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(pH!$DX$2:$DX$22,pH!$DX$24)</c:f>
              <c:numCache>
                <c:formatCode>General</c:formatCode>
                <c:ptCount val="22"/>
                <c:pt idx="0">
                  <c:v>5.5</c:v>
                </c:pt>
                <c:pt idx="19">
                  <c:v>6.42</c:v>
                </c:pt>
                <c:pt idx="20">
                  <c:v>5.7</c:v>
                </c:pt>
              </c:numCache>
            </c:numRef>
          </c:yVal>
          <c:smooth val="0"/>
        </c:ser>
        <c:ser>
          <c:idx val="45"/>
          <c:order val="45"/>
          <c:tx>
            <c:strRef>
              <c:f>pH!$DY$1</c:f>
              <c:strCache>
                <c:ptCount val="1"/>
                <c:pt idx="0">
                  <c:v>s_46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(pH!$DY$2:$DY$22,pH!$DY$24)</c:f>
              <c:numCache>
                <c:formatCode>General</c:formatCode>
                <c:ptCount val="22"/>
                <c:pt idx="9">
                  <c:v>6.4</c:v>
                </c:pt>
                <c:pt idx="16">
                  <c:v>6.6</c:v>
                </c:pt>
              </c:numCache>
            </c:numRef>
          </c:yVal>
          <c:smooth val="0"/>
        </c:ser>
        <c:ser>
          <c:idx val="46"/>
          <c:order val="46"/>
          <c:tx>
            <c:strRef>
              <c:f>pH!$DZ$1</c:f>
              <c:strCache>
                <c:ptCount val="1"/>
                <c:pt idx="0">
                  <c:v>s_47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(pH!$DZ$2:$DZ$22,pH!$DZ$24)</c:f>
              <c:numCache>
                <c:formatCode>General</c:formatCode>
                <c:ptCount val="22"/>
                <c:pt idx="4">
                  <c:v>6.3</c:v>
                </c:pt>
                <c:pt idx="18">
                  <c:v>7.1899999999999995</c:v>
                </c:pt>
                <c:pt idx="19">
                  <c:v>6.4</c:v>
                </c:pt>
              </c:numCache>
            </c:numRef>
          </c:yVal>
          <c:smooth val="0"/>
        </c:ser>
        <c:ser>
          <c:idx val="47"/>
          <c:order val="47"/>
          <c:tx>
            <c:strRef>
              <c:f>pH!$EA$1</c:f>
              <c:strCache>
                <c:ptCount val="1"/>
                <c:pt idx="0">
                  <c:v>s_48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(pH!$EA$2:$EA$22,pH!$EA$24)</c:f>
              <c:numCache>
                <c:formatCode>General</c:formatCode>
                <c:ptCount val="22"/>
                <c:pt idx="8">
                  <c:v>5.7</c:v>
                </c:pt>
                <c:pt idx="20">
                  <c:v>6.1</c:v>
                </c:pt>
              </c:numCache>
            </c:numRef>
          </c:yVal>
          <c:smooth val="0"/>
        </c:ser>
        <c:ser>
          <c:idx val="48"/>
          <c:order val="48"/>
          <c:tx>
            <c:strRef>
              <c:f>pH!$EB$1</c:f>
              <c:strCache>
                <c:ptCount val="1"/>
                <c:pt idx="0">
                  <c:v>s_49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(pH!$EB$2:$EB$22,pH!$EB$24)</c:f>
              <c:numCache>
                <c:formatCode>General</c:formatCode>
                <c:ptCount val="22"/>
                <c:pt idx="12">
                  <c:v>6.4</c:v>
                </c:pt>
              </c:numCache>
            </c:numRef>
          </c:yVal>
          <c:smooth val="0"/>
        </c:ser>
        <c:ser>
          <c:idx val="49"/>
          <c:order val="49"/>
          <c:tx>
            <c:strRef>
              <c:f>pH!$EC$1</c:f>
              <c:strCache>
                <c:ptCount val="1"/>
                <c:pt idx="0">
                  <c:v>s_50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(pH!$EC$2:$EC$22,pH!$EC$24)</c:f>
              <c:numCache>
                <c:formatCode>General</c:formatCode>
                <c:ptCount val="22"/>
                <c:pt idx="8">
                  <c:v>6.5999999999999988</c:v>
                </c:pt>
                <c:pt idx="18">
                  <c:v>6.9333333333333327</c:v>
                </c:pt>
              </c:numCache>
            </c:numRef>
          </c:yVal>
          <c:smooth val="0"/>
        </c:ser>
        <c:ser>
          <c:idx val="50"/>
          <c:order val="50"/>
          <c:tx>
            <c:strRef>
              <c:f>pH!$ED$1</c:f>
              <c:strCache>
                <c:ptCount val="1"/>
                <c:pt idx="0">
                  <c:v>s_51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(pH!$ED$2:$ED$22,pH!$ED$24)</c:f>
              <c:numCache>
                <c:formatCode>General</c:formatCode>
                <c:ptCount val="22"/>
                <c:pt idx="5">
                  <c:v>6.1999999999999993</c:v>
                </c:pt>
                <c:pt idx="11">
                  <c:v>6.6</c:v>
                </c:pt>
                <c:pt idx="16">
                  <c:v>6.5999999999999988</c:v>
                </c:pt>
              </c:numCache>
            </c:numRef>
          </c:yVal>
          <c:smooth val="0"/>
        </c:ser>
        <c:ser>
          <c:idx val="51"/>
          <c:order val="51"/>
          <c:tx>
            <c:strRef>
              <c:f>pH!$EE$1</c:f>
              <c:strCache>
                <c:ptCount val="1"/>
                <c:pt idx="0">
                  <c:v>s_52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(pH!$EE$2:$EE$22,pH!$EE$24)</c:f>
              <c:numCache>
                <c:formatCode>General</c:formatCode>
                <c:ptCount val="22"/>
                <c:pt idx="6">
                  <c:v>6.85</c:v>
                </c:pt>
                <c:pt idx="19">
                  <c:v>7.36</c:v>
                </c:pt>
              </c:numCache>
            </c:numRef>
          </c:yVal>
          <c:smooth val="0"/>
        </c:ser>
        <c:ser>
          <c:idx val="52"/>
          <c:order val="52"/>
          <c:tx>
            <c:strRef>
              <c:f>pH!$EF$1</c:f>
              <c:strCache>
                <c:ptCount val="1"/>
                <c:pt idx="0">
                  <c:v>s_53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(pH!$EF$2:$EF$22,pH!$EF$24)</c:f>
              <c:numCache>
                <c:formatCode>General</c:formatCode>
                <c:ptCount val="22"/>
                <c:pt idx="6">
                  <c:v>5.8</c:v>
                </c:pt>
                <c:pt idx="16">
                  <c:v>6.2</c:v>
                </c:pt>
              </c:numCache>
            </c:numRef>
          </c:yVal>
          <c:smooth val="0"/>
        </c:ser>
        <c:ser>
          <c:idx val="53"/>
          <c:order val="53"/>
          <c:tx>
            <c:strRef>
              <c:f>pH!$EG$1</c:f>
              <c:strCache>
                <c:ptCount val="1"/>
                <c:pt idx="0">
                  <c:v>s_54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(pH!$EG$2:$EG$22,pH!$EG$24)</c:f>
              <c:numCache>
                <c:formatCode>General</c:formatCode>
                <c:ptCount val="22"/>
                <c:pt idx="12">
                  <c:v>6.3</c:v>
                </c:pt>
                <c:pt idx="15">
                  <c:v>6.8</c:v>
                </c:pt>
                <c:pt idx="18">
                  <c:v>6.55</c:v>
                </c:pt>
              </c:numCache>
            </c:numRef>
          </c:yVal>
          <c:smooth val="0"/>
        </c:ser>
        <c:ser>
          <c:idx val="54"/>
          <c:order val="54"/>
          <c:tx>
            <c:strRef>
              <c:f>pH!$EH$1</c:f>
              <c:strCache>
                <c:ptCount val="1"/>
                <c:pt idx="0">
                  <c:v>s_55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(pH!$EH$2:$EH$22,pH!$EH$24)</c:f>
              <c:numCache>
                <c:formatCode>General</c:formatCode>
                <c:ptCount val="22"/>
                <c:pt idx="0">
                  <c:v>5</c:v>
                </c:pt>
                <c:pt idx="16">
                  <c:v>5.7</c:v>
                </c:pt>
              </c:numCache>
            </c:numRef>
          </c:yVal>
          <c:smooth val="0"/>
        </c:ser>
        <c:ser>
          <c:idx val="55"/>
          <c:order val="55"/>
          <c:tx>
            <c:strRef>
              <c:f>pH!$EI$1</c:f>
              <c:strCache>
                <c:ptCount val="1"/>
                <c:pt idx="0">
                  <c:v>s_56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(pH!$EI$2:$EI$22,pH!$EI$24)</c:f>
              <c:numCache>
                <c:formatCode>General</c:formatCode>
                <c:ptCount val="22"/>
                <c:pt idx="5">
                  <c:v>7.05</c:v>
                </c:pt>
                <c:pt idx="14">
                  <c:v>7.45</c:v>
                </c:pt>
              </c:numCache>
            </c:numRef>
          </c:yVal>
          <c:smooth val="0"/>
        </c:ser>
        <c:ser>
          <c:idx val="56"/>
          <c:order val="56"/>
          <c:tx>
            <c:strRef>
              <c:f>pH!$EJ$1</c:f>
              <c:strCache>
                <c:ptCount val="1"/>
                <c:pt idx="0">
                  <c:v>s_57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(pH!$EJ$2:$EJ$22,pH!$EJ$24)</c:f>
              <c:numCache>
                <c:formatCode>General</c:formatCode>
                <c:ptCount val="22"/>
                <c:pt idx="10">
                  <c:v>6.5</c:v>
                </c:pt>
                <c:pt idx="18">
                  <c:v>6.87</c:v>
                </c:pt>
              </c:numCache>
            </c:numRef>
          </c:yVal>
          <c:smooth val="0"/>
        </c:ser>
        <c:ser>
          <c:idx val="57"/>
          <c:order val="57"/>
          <c:tx>
            <c:strRef>
              <c:f>pH!$EK$1</c:f>
              <c:strCache>
                <c:ptCount val="1"/>
                <c:pt idx="0">
                  <c:v>s_58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(pH!$EK$2:$EK$22,pH!$EK$24)</c:f>
              <c:numCache>
                <c:formatCode>General</c:formatCode>
                <c:ptCount val="22"/>
                <c:pt idx="10">
                  <c:v>6.4</c:v>
                </c:pt>
                <c:pt idx="18">
                  <c:v>6.79</c:v>
                </c:pt>
              </c:numCache>
            </c:numRef>
          </c:yVal>
          <c:smooth val="0"/>
        </c:ser>
        <c:ser>
          <c:idx val="58"/>
          <c:order val="58"/>
          <c:tx>
            <c:strRef>
              <c:f>pH!$EL$1</c:f>
              <c:strCache>
                <c:ptCount val="1"/>
                <c:pt idx="0">
                  <c:v>s_59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(pH!$EL$2:$EL$22,pH!$EL$24)</c:f>
              <c:numCache>
                <c:formatCode>General</c:formatCode>
                <c:ptCount val="22"/>
                <c:pt idx="7">
                  <c:v>6.4</c:v>
                </c:pt>
                <c:pt idx="11">
                  <c:v>6.6</c:v>
                </c:pt>
              </c:numCache>
            </c:numRef>
          </c:yVal>
          <c:smooth val="0"/>
        </c:ser>
        <c:ser>
          <c:idx val="59"/>
          <c:order val="59"/>
          <c:tx>
            <c:strRef>
              <c:f>pH!$EM$1</c:f>
              <c:strCache>
                <c:ptCount val="1"/>
                <c:pt idx="0">
                  <c:v>s_60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(pH!$EM$2:$EM$22,pH!$EM$24)</c:f>
              <c:numCache>
                <c:formatCode>General</c:formatCode>
                <c:ptCount val="22"/>
                <c:pt idx="12">
                  <c:v>5.8</c:v>
                </c:pt>
                <c:pt idx="18">
                  <c:v>6.1</c:v>
                </c:pt>
              </c:numCache>
            </c:numRef>
          </c:yVal>
          <c:smooth val="0"/>
        </c:ser>
        <c:ser>
          <c:idx val="60"/>
          <c:order val="60"/>
          <c:tx>
            <c:strRef>
              <c:f>pH!$EN$1</c:f>
              <c:strCache>
                <c:ptCount val="1"/>
                <c:pt idx="0">
                  <c:v>s_61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(pH!$EN$2:$EN$22,pH!$EN$24)</c:f>
              <c:numCache>
                <c:formatCode>General</c:formatCode>
                <c:ptCount val="22"/>
                <c:pt idx="4">
                  <c:v>6.35</c:v>
                </c:pt>
                <c:pt idx="16">
                  <c:v>6.95</c:v>
                </c:pt>
              </c:numCache>
            </c:numRef>
          </c:yVal>
          <c:smooth val="0"/>
        </c:ser>
        <c:ser>
          <c:idx val="61"/>
          <c:order val="61"/>
          <c:tx>
            <c:strRef>
              <c:f>pH!$EO$1</c:f>
              <c:strCache>
                <c:ptCount val="1"/>
                <c:pt idx="0">
                  <c:v>s_62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(pH!$EO$2:$EO$22,pH!$EO$24)</c:f>
              <c:numCache>
                <c:formatCode>General</c:formatCode>
                <c:ptCount val="22"/>
                <c:pt idx="10">
                  <c:v>6.65</c:v>
                </c:pt>
                <c:pt idx="18">
                  <c:v>7.07</c:v>
                </c:pt>
              </c:numCache>
            </c:numRef>
          </c:yVal>
          <c:smooth val="0"/>
        </c:ser>
        <c:ser>
          <c:idx val="62"/>
          <c:order val="62"/>
          <c:tx>
            <c:strRef>
              <c:f>pH!$EP$1</c:f>
              <c:strCache>
                <c:ptCount val="1"/>
                <c:pt idx="0">
                  <c:v>s_63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(pH!$EP$2:$EP$22,pH!$EP$24)</c:f>
              <c:numCache>
                <c:formatCode>General</c:formatCode>
                <c:ptCount val="22"/>
                <c:pt idx="9">
                  <c:v>6.4249999999999989</c:v>
                </c:pt>
                <c:pt idx="16">
                  <c:v>6.8</c:v>
                </c:pt>
              </c:numCache>
            </c:numRef>
          </c:yVal>
          <c:smooth val="0"/>
        </c:ser>
        <c:ser>
          <c:idx val="63"/>
          <c:order val="63"/>
          <c:tx>
            <c:strRef>
              <c:f>pH!$EQ$1</c:f>
              <c:strCache>
                <c:ptCount val="1"/>
                <c:pt idx="0">
                  <c:v>s_64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(pH!$EQ$2:$EQ$22,pH!$EQ$24)</c:f>
              <c:numCache>
                <c:formatCode>General</c:formatCode>
                <c:ptCount val="22"/>
                <c:pt idx="9">
                  <c:v>6.1</c:v>
                </c:pt>
                <c:pt idx="20">
                  <c:v>6.7</c:v>
                </c:pt>
              </c:numCache>
            </c:numRef>
          </c:yVal>
          <c:smooth val="0"/>
        </c:ser>
        <c:ser>
          <c:idx val="64"/>
          <c:order val="64"/>
          <c:tx>
            <c:strRef>
              <c:f>pH!$ER$1</c:f>
              <c:strCache>
                <c:ptCount val="1"/>
                <c:pt idx="0">
                  <c:v>s_65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(pH!$ER$2:$ER$22,pH!$ER$24)</c:f>
              <c:numCache>
                <c:formatCode>General</c:formatCode>
                <c:ptCount val="22"/>
                <c:pt idx="10">
                  <c:v>7</c:v>
                </c:pt>
                <c:pt idx="19">
                  <c:v>7.5</c:v>
                </c:pt>
              </c:numCache>
            </c:numRef>
          </c:yVal>
          <c:smooth val="0"/>
        </c:ser>
        <c:ser>
          <c:idx val="65"/>
          <c:order val="65"/>
          <c:tx>
            <c:strRef>
              <c:f>pH!$ES$1</c:f>
              <c:strCache>
                <c:ptCount val="1"/>
                <c:pt idx="0">
                  <c:v>s_66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(pH!$ES$2:$ES$22,pH!$ES$24)</c:f>
              <c:numCache>
                <c:formatCode>General</c:formatCode>
                <c:ptCount val="22"/>
                <c:pt idx="9">
                  <c:v>5.7</c:v>
                </c:pt>
                <c:pt idx="15">
                  <c:v>6.04</c:v>
                </c:pt>
              </c:numCache>
            </c:numRef>
          </c:yVal>
          <c:smooth val="0"/>
        </c:ser>
        <c:ser>
          <c:idx val="66"/>
          <c:order val="66"/>
          <c:tx>
            <c:strRef>
              <c:f>pH!$ET$1</c:f>
              <c:strCache>
                <c:ptCount val="1"/>
                <c:pt idx="0">
                  <c:v>s_67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(pH!$ET$2:$ET$22,pH!$ET$24)</c:f>
              <c:numCache>
                <c:formatCode>General</c:formatCode>
                <c:ptCount val="22"/>
                <c:pt idx="9">
                  <c:v>6.1</c:v>
                </c:pt>
                <c:pt idx="13">
                  <c:v>6.5</c:v>
                </c:pt>
                <c:pt idx="17">
                  <c:v>6.7</c:v>
                </c:pt>
              </c:numCache>
            </c:numRef>
          </c:yVal>
          <c:smooth val="0"/>
        </c:ser>
        <c:ser>
          <c:idx val="67"/>
          <c:order val="67"/>
          <c:tx>
            <c:strRef>
              <c:f>pH!$EU$1</c:f>
              <c:strCache>
                <c:ptCount val="1"/>
                <c:pt idx="0">
                  <c:v>s_68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(pH!$EU$2:$EU$22,pH!$EU$24)</c:f>
              <c:numCache>
                <c:formatCode>General</c:formatCode>
                <c:ptCount val="22"/>
                <c:pt idx="6">
                  <c:v>5.5</c:v>
                </c:pt>
              </c:numCache>
            </c:numRef>
          </c:yVal>
          <c:smooth val="0"/>
        </c:ser>
        <c:ser>
          <c:idx val="68"/>
          <c:order val="68"/>
          <c:tx>
            <c:strRef>
              <c:f>pH!$EV$1</c:f>
              <c:strCache>
                <c:ptCount val="1"/>
                <c:pt idx="0">
                  <c:v>s_69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(pH!$EV$2:$EV$22,pH!$EV$24)</c:f>
              <c:numCache>
                <c:formatCode>General</c:formatCode>
                <c:ptCount val="22"/>
                <c:pt idx="9">
                  <c:v>6.25</c:v>
                </c:pt>
                <c:pt idx="17">
                  <c:v>6.4499999999999993</c:v>
                </c:pt>
              </c:numCache>
            </c:numRef>
          </c:yVal>
          <c:smooth val="0"/>
        </c:ser>
        <c:ser>
          <c:idx val="69"/>
          <c:order val="69"/>
          <c:tx>
            <c:strRef>
              <c:f>pH!$EW$1</c:f>
              <c:strCache>
                <c:ptCount val="1"/>
                <c:pt idx="0">
                  <c:v>s_70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(pH!$EW$2:$EW$22,pH!$EW$24)</c:f>
              <c:numCache>
                <c:formatCode>General</c:formatCode>
                <c:ptCount val="22"/>
                <c:pt idx="7">
                  <c:v>6.9</c:v>
                </c:pt>
                <c:pt idx="18">
                  <c:v>7.6</c:v>
                </c:pt>
              </c:numCache>
            </c:numRef>
          </c:yVal>
          <c:smooth val="0"/>
        </c:ser>
        <c:ser>
          <c:idx val="70"/>
          <c:order val="70"/>
          <c:tx>
            <c:strRef>
              <c:f>pH!$EX$1</c:f>
              <c:strCache>
                <c:ptCount val="1"/>
                <c:pt idx="0">
                  <c:v>s_71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(pH!$EX$2:$EX$22,pH!$EX$24)</c:f>
              <c:numCache>
                <c:formatCode>General</c:formatCode>
                <c:ptCount val="22"/>
                <c:pt idx="8">
                  <c:v>6.1</c:v>
                </c:pt>
                <c:pt idx="18">
                  <c:v>6.75</c:v>
                </c:pt>
              </c:numCache>
            </c:numRef>
          </c:yVal>
          <c:smooth val="0"/>
        </c:ser>
        <c:ser>
          <c:idx val="71"/>
          <c:order val="71"/>
          <c:tx>
            <c:strRef>
              <c:f>pH!$EY$1</c:f>
              <c:strCache>
                <c:ptCount val="1"/>
                <c:pt idx="0">
                  <c:v>s_72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(pH!$EY$2:$EY$22,pH!$EY$24)</c:f>
              <c:numCache>
                <c:formatCode>General</c:formatCode>
                <c:ptCount val="22"/>
                <c:pt idx="0">
                  <c:v>5.7</c:v>
                </c:pt>
                <c:pt idx="19">
                  <c:v>7.23</c:v>
                </c:pt>
                <c:pt idx="20">
                  <c:v>6.8</c:v>
                </c:pt>
              </c:numCache>
            </c:numRef>
          </c:yVal>
          <c:smooth val="0"/>
        </c:ser>
        <c:ser>
          <c:idx val="72"/>
          <c:order val="72"/>
          <c:tx>
            <c:strRef>
              <c:f>pH!$EZ$1</c:f>
              <c:strCache>
                <c:ptCount val="1"/>
                <c:pt idx="0">
                  <c:v>s_73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(pH!$EZ$2:$EZ$22,pH!$EZ$24)</c:f>
              <c:numCache>
                <c:formatCode>General</c:formatCode>
                <c:ptCount val="22"/>
                <c:pt idx="8">
                  <c:v>6.3000000000000007</c:v>
                </c:pt>
                <c:pt idx="19">
                  <c:v>7.05</c:v>
                </c:pt>
              </c:numCache>
            </c:numRef>
          </c:yVal>
          <c:smooth val="0"/>
        </c:ser>
        <c:ser>
          <c:idx val="73"/>
          <c:order val="73"/>
          <c:tx>
            <c:strRef>
              <c:f>pH!$FA$1</c:f>
              <c:strCache>
                <c:ptCount val="1"/>
                <c:pt idx="0">
                  <c:v>s_74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(pH!$FA$2:$FA$22,pH!$FA$24)</c:f>
              <c:numCache>
                <c:formatCode>General</c:formatCode>
                <c:ptCount val="22"/>
                <c:pt idx="6">
                  <c:v>6.05</c:v>
                </c:pt>
                <c:pt idx="16">
                  <c:v>6.75</c:v>
                </c:pt>
              </c:numCache>
            </c:numRef>
          </c:yVal>
          <c:smooth val="0"/>
        </c:ser>
        <c:ser>
          <c:idx val="74"/>
          <c:order val="74"/>
          <c:tx>
            <c:strRef>
              <c:f>pH!$FB$1</c:f>
              <c:strCache>
                <c:ptCount val="1"/>
                <c:pt idx="0">
                  <c:v>s_75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(pH!$FB$2:$FB$22,pH!$FB$24)</c:f>
              <c:numCache>
                <c:formatCode>General</c:formatCode>
                <c:ptCount val="22"/>
                <c:pt idx="4">
                  <c:v>5.0999999999999996</c:v>
                </c:pt>
              </c:numCache>
            </c:numRef>
          </c:yVal>
          <c:smooth val="0"/>
        </c:ser>
        <c:ser>
          <c:idx val="75"/>
          <c:order val="75"/>
          <c:tx>
            <c:strRef>
              <c:f>pH!$FC$1</c:f>
              <c:strCache>
                <c:ptCount val="1"/>
                <c:pt idx="0">
                  <c:v>s_76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(pH!$FC$2:$FC$22,pH!$FC$24)</c:f>
              <c:numCache>
                <c:formatCode>General</c:formatCode>
                <c:ptCount val="22"/>
                <c:pt idx="12">
                  <c:v>6.1</c:v>
                </c:pt>
                <c:pt idx="19">
                  <c:v>6.6</c:v>
                </c:pt>
              </c:numCache>
            </c:numRef>
          </c:yVal>
          <c:smooth val="0"/>
        </c:ser>
        <c:ser>
          <c:idx val="76"/>
          <c:order val="76"/>
          <c:tx>
            <c:strRef>
              <c:f>pH!$FD$1</c:f>
              <c:strCache>
                <c:ptCount val="1"/>
                <c:pt idx="0">
                  <c:v>s_77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(pH!$FD$2:$FD$22,pH!$FD$24)</c:f>
              <c:numCache>
                <c:formatCode>General</c:formatCode>
                <c:ptCount val="22"/>
                <c:pt idx="10">
                  <c:v>6</c:v>
                </c:pt>
                <c:pt idx="18">
                  <c:v>6.6</c:v>
                </c:pt>
              </c:numCache>
            </c:numRef>
          </c:yVal>
          <c:smooth val="0"/>
        </c:ser>
        <c:ser>
          <c:idx val="77"/>
          <c:order val="77"/>
          <c:tx>
            <c:strRef>
              <c:f>pH!$FE$1</c:f>
              <c:strCache>
                <c:ptCount val="1"/>
                <c:pt idx="0">
                  <c:v>s_78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(pH!$FE$2:$FE$22,pH!$FE$24)</c:f>
              <c:numCache>
                <c:formatCode>General</c:formatCode>
                <c:ptCount val="22"/>
                <c:pt idx="5">
                  <c:v>6.2333333333333334</c:v>
                </c:pt>
                <c:pt idx="14">
                  <c:v>5.5</c:v>
                </c:pt>
                <c:pt idx="18">
                  <c:v>7.625</c:v>
                </c:pt>
              </c:numCache>
            </c:numRef>
          </c:yVal>
          <c:smooth val="0"/>
        </c:ser>
        <c:ser>
          <c:idx val="78"/>
          <c:order val="78"/>
          <c:tx>
            <c:strRef>
              <c:f>pH!$FF$1</c:f>
              <c:strCache>
                <c:ptCount val="1"/>
                <c:pt idx="0">
                  <c:v>s_79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(pH!$FF$2:$FF$22,pH!$FF$24)</c:f>
              <c:numCache>
                <c:formatCode>General</c:formatCode>
                <c:ptCount val="22"/>
                <c:pt idx="7">
                  <c:v>6.3</c:v>
                </c:pt>
                <c:pt idx="20">
                  <c:v>7.3</c:v>
                </c:pt>
              </c:numCache>
            </c:numRef>
          </c:yVal>
          <c:smooth val="0"/>
        </c:ser>
        <c:ser>
          <c:idx val="79"/>
          <c:order val="79"/>
          <c:tx>
            <c:strRef>
              <c:f>pH!$FG$1</c:f>
              <c:strCache>
                <c:ptCount val="1"/>
                <c:pt idx="0">
                  <c:v>s_80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(pH!$FG$2:$FG$22,pH!$FG$24)</c:f>
              <c:numCache>
                <c:formatCode>General</c:formatCode>
                <c:ptCount val="22"/>
                <c:pt idx="6">
                  <c:v>5.5</c:v>
                </c:pt>
              </c:numCache>
            </c:numRef>
          </c:yVal>
          <c:smooth val="0"/>
        </c:ser>
        <c:ser>
          <c:idx val="80"/>
          <c:order val="80"/>
          <c:tx>
            <c:strRef>
              <c:f>pH!$FH$1</c:f>
              <c:strCache>
                <c:ptCount val="1"/>
                <c:pt idx="0">
                  <c:v>s_81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(pH!$FH$2:$FH$22,pH!$FH$24)</c:f>
              <c:numCache>
                <c:formatCode>General</c:formatCode>
                <c:ptCount val="22"/>
                <c:pt idx="8">
                  <c:v>7</c:v>
                </c:pt>
                <c:pt idx="19">
                  <c:v>7.9</c:v>
                </c:pt>
              </c:numCache>
            </c:numRef>
          </c:yVal>
          <c:smooth val="0"/>
        </c:ser>
        <c:ser>
          <c:idx val="81"/>
          <c:order val="81"/>
          <c:tx>
            <c:strRef>
              <c:f>pH!$FI$1</c:f>
              <c:strCache>
                <c:ptCount val="1"/>
                <c:pt idx="0">
                  <c:v>s_82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(pH!$FI$2:$FI$22,pH!$FI$24)</c:f>
              <c:numCache>
                <c:formatCode>General</c:formatCode>
                <c:ptCount val="22"/>
                <c:pt idx="9">
                  <c:v>6.8</c:v>
                </c:pt>
                <c:pt idx="13">
                  <c:v>6.4</c:v>
                </c:pt>
                <c:pt idx="17">
                  <c:v>7.1999999999999993</c:v>
                </c:pt>
              </c:numCache>
            </c:numRef>
          </c:yVal>
          <c:smooth val="0"/>
        </c:ser>
        <c:ser>
          <c:idx val="82"/>
          <c:order val="82"/>
          <c:tx>
            <c:strRef>
              <c:f>pH!$FJ$1</c:f>
              <c:strCache>
                <c:ptCount val="1"/>
                <c:pt idx="0">
                  <c:v>s_83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(pH!$FJ$2:$FJ$22,pH!$FJ$24)</c:f>
              <c:numCache>
                <c:formatCode>General</c:formatCode>
                <c:ptCount val="22"/>
                <c:pt idx="11">
                  <c:v>6.4</c:v>
                </c:pt>
                <c:pt idx="18">
                  <c:v>7</c:v>
                </c:pt>
              </c:numCache>
            </c:numRef>
          </c:yVal>
          <c:smooth val="0"/>
        </c:ser>
        <c:ser>
          <c:idx val="83"/>
          <c:order val="83"/>
          <c:tx>
            <c:strRef>
              <c:f>pH!$FK$1</c:f>
              <c:strCache>
                <c:ptCount val="1"/>
                <c:pt idx="0">
                  <c:v>s_84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(pH!$FK$2:$FK$22,pH!$FK$24)</c:f>
              <c:numCache>
                <c:formatCode>General</c:formatCode>
                <c:ptCount val="22"/>
                <c:pt idx="6">
                  <c:v>5.3</c:v>
                </c:pt>
              </c:numCache>
            </c:numRef>
          </c:yVal>
          <c:smooth val="0"/>
        </c:ser>
        <c:ser>
          <c:idx val="84"/>
          <c:order val="84"/>
          <c:tx>
            <c:strRef>
              <c:f>pH!$FL$1</c:f>
              <c:strCache>
                <c:ptCount val="1"/>
                <c:pt idx="0">
                  <c:v>s_85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(pH!$FL$2:$FL$22,pH!$FL$24)</c:f>
              <c:numCache>
                <c:formatCode>General</c:formatCode>
                <c:ptCount val="22"/>
                <c:pt idx="5">
                  <c:v>5.0999999999999996</c:v>
                </c:pt>
              </c:numCache>
            </c:numRef>
          </c:yVal>
          <c:smooth val="0"/>
        </c:ser>
        <c:ser>
          <c:idx val="85"/>
          <c:order val="85"/>
          <c:tx>
            <c:strRef>
              <c:f>pH!$FM$1</c:f>
              <c:strCache>
                <c:ptCount val="1"/>
                <c:pt idx="0">
                  <c:v>s_86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(pH!$FM$2:$FM$22,pH!$FM$24)</c:f>
              <c:numCache>
                <c:formatCode>General</c:formatCode>
                <c:ptCount val="22"/>
                <c:pt idx="0">
                  <c:v>5.4</c:v>
                </c:pt>
                <c:pt idx="19">
                  <c:v>7.34</c:v>
                </c:pt>
                <c:pt idx="20">
                  <c:v>7</c:v>
                </c:pt>
              </c:numCache>
            </c:numRef>
          </c:yVal>
          <c:smooth val="0"/>
        </c:ser>
        <c:ser>
          <c:idx val="86"/>
          <c:order val="86"/>
          <c:tx>
            <c:strRef>
              <c:f>pH!$FN$1</c:f>
              <c:strCache>
                <c:ptCount val="1"/>
                <c:pt idx="0">
                  <c:v>s_87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(pH!$FN$2:$FN$22,pH!$FN$24)</c:f>
              <c:numCache>
                <c:formatCode>General</c:formatCode>
                <c:ptCount val="22"/>
                <c:pt idx="8">
                  <c:v>6.1999999999999993</c:v>
                </c:pt>
                <c:pt idx="19">
                  <c:v>7.2</c:v>
                </c:pt>
              </c:numCache>
            </c:numRef>
          </c:yVal>
          <c:smooth val="0"/>
        </c:ser>
        <c:ser>
          <c:idx val="87"/>
          <c:order val="87"/>
          <c:tx>
            <c:strRef>
              <c:f>pH!$FO$1</c:f>
              <c:strCache>
                <c:ptCount val="1"/>
                <c:pt idx="0">
                  <c:v>s_88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(pH!$FO$2:$FO$22,pH!$FO$24)</c:f>
              <c:numCache>
                <c:formatCode>General</c:formatCode>
                <c:ptCount val="22"/>
                <c:pt idx="2">
                  <c:v>5.833333333333333</c:v>
                </c:pt>
                <c:pt idx="18">
                  <c:v>7.3</c:v>
                </c:pt>
              </c:numCache>
            </c:numRef>
          </c:yVal>
          <c:smooth val="0"/>
        </c:ser>
        <c:ser>
          <c:idx val="88"/>
          <c:order val="88"/>
          <c:tx>
            <c:strRef>
              <c:f>pH!$FP$1</c:f>
              <c:strCache>
                <c:ptCount val="1"/>
                <c:pt idx="0">
                  <c:v>s_89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(pH!$FP$2:$FP$22,pH!$FP$24)</c:f>
              <c:numCache>
                <c:formatCode>General</c:formatCode>
                <c:ptCount val="22"/>
                <c:pt idx="5">
                  <c:v>5.9</c:v>
                </c:pt>
                <c:pt idx="19">
                  <c:v>7.25</c:v>
                </c:pt>
              </c:numCache>
            </c:numRef>
          </c:yVal>
          <c:smooth val="0"/>
        </c:ser>
        <c:ser>
          <c:idx val="89"/>
          <c:order val="89"/>
          <c:tx>
            <c:strRef>
              <c:f>pH!$FQ$1</c:f>
              <c:strCache>
                <c:ptCount val="1"/>
                <c:pt idx="0">
                  <c:v>s_90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(pH!$FQ$2:$FQ$22,pH!$FQ$24)</c:f>
              <c:numCache>
                <c:formatCode>General</c:formatCode>
                <c:ptCount val="22"/>
                <c:pt idx="8">
                  <c:v>6.3</c:v>
                </c:pt>
                <c:pt idx="15">
                  <c:v>6.98</c:v>
                </c:pt>
              </c:numCache>
            </c:numRef>
          </c:yVal>
          <c:smooth val="0"/>
        </c:ser>
        <c:ser>
          <c:idx val="90"/>
          <c:order val="90"/>
          <c:tx>
            <c:strRef>
              <c:f>pH!$FR$1</c:f>
              <c:strCache>
                <c:ptCount val="1"/>
                <c:pt idx="0">
                  <c:v>s_91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(pH!$FR$2:$FR$22,pH!$FR$24)</c:f>
              <c:numCache>
                <c:formatCode>General</c:formatCode>
                <c:ptCount val="22"/>
                <c:pt idx="11">
                  <c:v>6.2</c:v>
                </c:pt>
                <c:pt idx="19">
                  <c:v>7</c:v>
                </c:pt>
              </c:numCache>
            </c:numRef>
          </c:yVal>
          <c:smooth val="0"/>
        </c:ser>
        <c:ser>
          <c:idx val="91"/>
          <c:order val="91"/>
          <c:tx>
            <c:strRef>
              <c:f>pH!$FS$1</c:f>
              <c:strCache>
                <c:ptCount val="1"/>
                <c:pt idx="0">
                  <c:v>s_92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(pH!$FS$2:$FS$22,pH!$FS$24)</c:f>
              <c:numCache>
                <c:formatCode>General</c:formatCode>
                <c:ptCount val="22"/>
                <c:pt idx="9">
                  <c:v>6.55</c:v>
                </c:pt>
                <c:pt idx="19">
                  <c:v>7.5500000000000007</c:v>
                </c:pt>
              </c:numCache>
            </c:numRef>
          </c:yVal>
          <c:smooth val="0"/>
        </c:ser>
        <c:ser>
          <c:idx val="92"/>
          <c:order val="92"/>
          <c:tx>
            <c:strRef>
              <c:f>pH!$FT$1</c:f>
              <c:strCache>
                <c:ptCount val="1"/>
                <c:pt idx="0">
                  <c:v>s_93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(pH!$FT$2:$FT$22,pH!$FT$24)</c:f>
              <c:numCache>
                <c:formatCode>General</c:formatCode>
                <c:ptCount val="22"/>
                <c:pt idx="12">
                  <c:v>5.75</c:v>
                </c:pt>
              </c:numCache>
            </c:numRef>
          </c:yVal>
          <c:smooth val="0"/>
        </c:ser>
        <c:ser>
          <c:idx val="93"/>
          <c:order val="93"/>
          <c:tx>
            <c:strRef>
              <c:f>pH!$FU$1</c:f>
              <c:strCache>
                <c:ptCount val="1"/>
                <c:pt idx="0">
                  <c:v>s_94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(pH!$FU$2:$FU$22,pH!$FU$24)</c:f>
              <c:numCache>
                <c:formatCode>General</c:formatCode>
                <c:ptCount val="22"/>
                <c:pt idx="7">
                  <c:v>6.3</c:v>
                </c:pt>
                <c:pt idx="10">
                  <c:v>6.3</c:v>
                </c:pt>
                <c:pt idx="19">
                  <c:v>7.5</c:v>
                </c:pt>
              </c:numCache>
            </c:numRef>
          </c:yVal>
          <c:smooth val="0"/>
        </c:ser>
        <c:ser>
          <c:idx val="94"/>
          <c:order val="94"/>
          <c:tx>
            <c:strRef>
              <c:f>pH!$FV$1</c:f>
              <c:strCache>
                <c:ptCount val="1"/>
                <c:pt idx="0">
                  <c:v>s_95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(pH!$FV$2:$FV$22,pH!$FV$24)</c:f>
              <c:numCache>
                <c:formatCode>General</c:formatCode>
                <c:ptCount val="22"/>
                <c:pt idx="10">
                  <c:v>6.5</c:v>
                </c:pt>
                <c:pt idx="19">
                  <c:v>7.5</c:v>
                </c:pt>
                <c:pt idx="20">
                  <c:v>7.6</c:v>
                </c:pt>
              </c:numCache>
            </c:numRef>
          </c:yVal>
          <c:smooth val="0"/>
        </c:ser>
        <c:ser>
          <c:idx val="95"/>
          <c:order val="95"/>
          <c:tx>
            <c:strRef>
              <c:f>pH!$FW$1</c:f>
              <c:strCache>
                <c:ptCount val="1"/>
                <c:pt idx="0">
                  <c:v>s_96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(pH!$FW$2:$FW$22,pH!$FW$24)</c:f>
              <c:numCache>
                <c:formatCode>General</c:formatCode>
                <c:ptCount val="22"/>
                <c:pt idx="9">
                  <c:v>5.9666666666666659</c:v>
                </c:pt>
                <c:pt idx="13">
                  <c:v>6.2</c:v>
                </c:pt>
                <c:pt idx="17">
                  <c:v>6.85</c:v>
                </c:pt>
              </c:numCache>
            </c:numRef>
          </c:yVal>
          <c:smooth val="0"/>
        </c:ser>
        <c:ser>
          <c:idx val="96"/>
          <c:order val="96"/>
          <c:tx>
            <c:strRef>
              <c:f>pH!$FX$1</c:f>
              <c:strCache>
                <c:ptCount val="1"/>
                <c:pt idx="0">
                  <c:v>s_97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(pH!$FX$2:$FX$22,pH!$FX$24)</c:f>
              <c:numCache>
                <c:formatCode>General</c:formatCode>
                <c:ptCount val="22"/>
                <c:pt idx="1">
                  <c:v>5.75</c:v>
                </c:pt>
                <c:pt idx="16">
                  <c:v>7.5</c:v>
                </c:pt>
              </c:numCache>
            </c:numRef>
          </c:yVal>
          <c:smooth val="0"/>
        </c:ser>
        <c:ser>
          <c:idx val="97"/>
          <c:order val="97"/>
          <c:tx>
            <c:strRef>
              <c:f>pH!$FY$1</c:f>
              <c:strCache>
                <c:ptCount val="1"/>
                <c:pt idx="0">
                  <c:v>s_98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(pH!$FY$2:$FY$22,pH!$FY$24)</c:f>
              <c:numCache>
                <c:formatCode>General</c:formatCode>
                <c:ptCount val="22"/>
                <c:pt idx="6">
                  <c:v>5.8</c:v>
                </c:pt>
                <c:pt idx="16">
                  <c:v>7</c:v>
                </c:pt>
              </c:numCache>
            </c:numRef>
          </c:yVal>
          <c:smooth val="0"/>
        </c:ser>
        <c:ser>
          <c:idx val="98"/>
          <c:order val="98"/>
          <c:tx>
            <c:strRef>
              <c:f>pH!$FZ$1</c:f>
              <c:strCache>
                <c:ptCount val="1"/>
                <c:pt idx="0">
                  <c:v>s_99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(pH!$FZ$2:$FZ$22,pH!$FZ$24)</c:f>
              <c:numCache>
                <c:formatCode>General</c:formatCode>
                <c:ptCount val="22"/>
                <c:pt idx="9">
                  <c:v>6</c:v>
                </c:pt>
                <c:pt idx="19">
                  <c:v>7.23</c:v>
                </c:pt>
              </c:numCache>
            </c:numRef>
          </c:yVal>
          <c:smooth val="0"/>
        </c:ser>
        <c:ser>
          <c:idx val="99"/>
          <c:order val="99"/>
          <c:tx>
            <c:strRef>
              <c:f>pH!$GA$1</c:f>
              <c:strCache>
                <c:ptCount val="1"/>
                <c:pt idx="0">
                  <c:v>s_100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(pH!$GA$2:$GA$22,pH!$GA$24)</c:f>
              <c:numCache>
                <c:formatCode>General</c:formatCode>
                <c:ptCount val="22"/>
                <c:pt idx="13">
                  <c:v>6.1</c:v>
                </c:pt>
                <c:pt idx="17">
                  <c:v>6.6</c:v>
                </c:pt>
              </c:numCache>
            </c:numRef>
          </c:yVal>
          <c:smooth val="0"/>
        </c:ser>
        <c:ser>
          <c:idx val="100"/>
          <c:order val="100"/>
          <c:tx>
            <c:strRef>
              <c:f>pH!$GB$1</c:f>
              <c:strCache>
                <c:ptCount val="1"/>
                <c:pt idx="0">
                  <c:v>s_101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(pH!$GB$2:$GB$22,pH!$GB$24)</c:f>
              <c:numCache>
                <c:formatCode>General</c:formatCode>
                <c:ptCount val="22"/>
                <c:pt idx="9">
                  <c:v>5.0999999999999996</c:v>
                </c:pt>
                <c:pt idx="19">
                  <c:v>6.4</c:v>
                </c:pt>
              </c:numCache>
            </c:numRef>
          </c:yVal>
          <c:smooth val="0"/>
        </c:ser>
        <c:ser>
          <c:idx val="101"/>
          <c:order val="101"/>
          <c:tx>
            <c:strRef>
              <c:f>pH!$GC$1</c:f>
              <c:strCache>
                <c:ptCount val="1"/>
                <c:pt idx="0">
                  <c:v>s_102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(pH!$GC$2:$GC$22,pH!$GC$24)</c:f>
              <c:numCache>
                <c:formatCode>General</c:formatCode>
                <c:ptCount val="22"/>
                <c:pt idx="8">
                  <c:v>5.7</c:v>
                </c:pt>
                <c:pt idx="16">
                  <c:v>6.8</c:v>
                </c:pt>
              </c:numCache>
            </c:numRef>
          </c:yVal>
          <c:smooth val="0"/>
        </c:ser>
        <c:ser>
          <c:idx val="102"/>
          <c:order val="102"/>
          <c:tx>
            <c:strRef>
              <c:f>pH!$GD$1</c:f>
              <c:strCache>
                <c:ptCount val="1"/>
                <c:pt idx="0">
                  <c:v>s_103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(pH!$GD$2:$GD$22,pH!$GD$24)</c:f>
              <c:numCache>
                <c:formatCode>General</c:formatCode>
                <c:ptCount val="22"/>
                <c:pt idx="8">
                  <c:v>6.0666666666666664</c:v>
                </c:pt>
                <c:pt idx="18">
                  <c:v>7.4666666666666659</c:v>
                </c:pt>
              </c:numCache>
            </c:numRef>
          </c:yVal>
          <c:smooth val="0"/>
        </c:ser>
        <c:ser>
          <c:idx val="103"/>
          <c:order val="103"/>
          <c:tx>
            <c:strRef>
              <c:f>pH!$GE$1</c:f>
              <c:strCache>
                <c:ptCount val="1"/>
                <c:pt idx="0">
                  <c:v>s_104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(pH!$GE$2:$GE$22,pH!$GE$24)</c:f>
              <c:numCache>
                <c:formatCode>General</c:formatCode>
                <c:ptCount val="22"/>
                <c:pt idx="9">
                  <c:v>5.8666666666666671</c:v>
                </c:pt>
                <c:pt idx="16">
                  <c:v>6.8666666666666671</c:v>
                </c:pt>
              </c:numCache>
            </c:numRef>
          </c:yVal>
          <c:smooth val="0"/>
        </c:ser>
        <c:ser>
          <c:idx val="104"/>
          <c:order val="104"/>
          <c:tx>
            <c:strRef>
              <c:f>pH!$GF$1</c:f>
              <c:strCache>
                <c:ptCount val="1"/>
                <c:pt idx="0">
                  <c:v>s_105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(pH!$GF$2:$GF$22,pH!$GF$24)</c:f>
              <c:numCache>
                <c:formatCode>General</c:formatCode>
                <c:ptCount val="22"/>
                <c:pt idx="8">
                  <c:v>6.4</c:v>
                </c:pt>
                <c:pt idx="16">
                  <c:v>7.6</c:v>
                </c:pt>
              </c:numCache>
            </c:numRef>
          </c:yVal>
          <c:smooth val="0"/>
        </c:ser>
        <c:ser>
          <c:idx val="105"/>
          <c:order val="105"/>
          <c:tx>
            <c:strRef>
              <c:f>pH!$GG$1</c:f>
              <c:strCache>
                <c:ptCount val="1"/>
                <c:pt idx="0">
                  <c:v>s_106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(pH!$GG$2:$GG$22,pH!$GG$24)</c:f>
              <c:numCache>
                <c:formatCode>General</c:formatCode>
                <c:ptCount val="22"/>
                <c:pt idx="9">
                  <c:v>5.15</c:v>
                </c:pt>
                <c:pt idx="16">
                  <c:v>7.1</c:v>
                </c:pt>
              </c:numCache>
            </c:numRef>
          </c:yVal>
          <c:smooth val="0"/>
        </c:ser>
        <c:ser>
          <c:idx val="106"/>
          <c:order val="106"/>
          <c:tx>
            <c:strRef>
              <c:f>pH!$GH$1</c:f>
              <c:strCache>
                <c:ptCount val="1"/>
                <c:pt idx="0">
                  <c:v>s_107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(pH!$GH$2:$GH$22,pH!$GH$24)</c:f>
              <c:numCache>
                <c:formatCode>General</c:formatCode>
                <c:ptCount val="22"/>
                <c:pt idx="8">
                  <c:v>6.2</c:v>
                </c:pt>
                <c:pt idx="18">
                  <c:v>7.97</c:v>
                </c:pt>
                <c:pt idx="19">
                  <c:v>7.8</c:v>
                </c:pt>
              </c:numCache>
            </c:numRef>
          </c:yVal>
          <c:smooth val="0"/>
        </c:ser>
        <c:ser>
          <c:idx val="107"/>
          <c:order val="107"/>
          <c:tx>
            <c:strRef>
              <c:f>pH!$GI$1</c:f>
              <c:strCache>
                <c:ptCount val="1"/>
                <c:pt idx="0">
                  <c:v>s_108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(pH!$GI$2:$GI$22,pH!$GI$24)</c:f>
              <c:numCache>
                <c:formatCode>General</c:formatCode>
                <c:ptCount val="22"/>
                <c:pt idx="8">
                  <c:v>5.7</c:v>
                </c:pt>
                <c:pt idx="10">
                  <c:v>6.4</c:v>
                </c:pt>
                <c:pt idx="15">
                  <c:v>7.0049999999999999</c:v>
                </c:pt>
                <c:pt idx="19">
                  <c:v>7.6</c:v>
                </c:pt>
              </c:numCache>
            </c:numRef>
          </c:yVal>
          <c:smooth val="0"/>
        </c:ser>
        <c:ser>
          <c:idx val="108"/>
          <c:order val="108"/>
          <c:tx>
            <c:strRef>
              <c:f>pH!$GJ$1</c:f>
              <c:strCache>
                <c:ptCount val="1"/>
                <c:pt idx="0">
                  <c:v>s_109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(pH!$GJ$2:$GJ$22,pH!$GJ$24)</c:f>
              <c:numCache>
                <c:formatCode>General</c:formatCode>
                <c:ptCount val="22"/>
                <c:pt idx="13">
                  <c:v>5.3</c:v>
                </c:pt>
                <c:pt idx="16">
                  <c:v>5.8</c:v>
                </c:pt>
              </c:numCache>
            </c:numRef>
          </c:yVal>
          <c:smooth val="0"/>
        </c:ser>
        <c:ser>
          <c:idx val="109"/>
          <c:order val="109"/>
          <c:tx>
            <c:strRef>
              <c:f>pH!$GK$1</c:f>
              <c:strCache>
                <c:ptCount val="1"/>
                <c:pt idx="0">
                  <c:v>s_110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(pH!$GK$2:$GK$22,pH!$GK$24)</c:f>
              <c:numCache>
                <c:formatCode>General</c:formatCode>
                <c:ptCount val="22"/>
                <c:pt idx="12">
                  <c:v>5.0999999999999996</c:v>
                </c:pt>
                <c:pt idx="19">
                  <c:v>6.3</c:v>
                </c:pt>
              </c:numCache>
            </c:numRef>
          </c:yVal>
          <c:smooth val="0"/>
        </c:ser>
        <c:ser>
          <c:idx val="110"/>
          <c:order val="110"/>
          <c:tx>
            <c:strRef>
              <c:f>pH!$GL$1</c:f>
              <c:strCache>
                <c:ptCount val="1"/>
                <c:pt idx="0">
                  <c:v>s_111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(pH!$GL$2:$GL$22,pH!$GL$24)</c:f>
              <c:numCache>
                <c:formatCode>General</c:formatCode>
                <c:ptCount val="22"/>
                <c:pt idx="12">
                  <c:v>5.9</c:v>
                </c:pt>
                <c:pt idx="17">
                  <c:v>6.8</c:v>
                </c:pt>
              </c:numCache>
            </c:numRef>
          </c:yVal>
          <c:smooth val="0"/>
        </c:ser>
        <c:ser>
          <c:idx val="111"/>
          <c:order val="111"/>
          <c:tx>
            <c:strRef>
              <c:f>pH!$GM$1</c:f>
              <c:strCache>
                <c:ptCount val="1"/>
                <c:pt idx="0">
                  <c:v>s_112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(pH!$GM$2:$GM$22,pH!$GM$24)</c:f>
              <c:numCache>
                <c:formatCode>General</c:formatCode>
                <c:ptCount val="22"/>
                <c:pt idx="7">
                  <c:v>5.5333333333333341</c:v>
                </c:pt>
                <c:pt idx="19">
                  <c:v>7.7333333333333334</c:v>
                </c:pt>
              </c:numCache>
            </c:numRef>
          </c:yVal>
          <c:smooth val="0"/>
        </c:ser>
        <c:ser>
          <c:idx val="112"/>
          <c:order val="112"/>
          <c:tx>
            <c:strRef>
              <c:f>pH!$GN$1</c:f>
              <c:strCache>
                <c:ptCount val="1"/>
                <c:pt idx="0">
                  <c:v>s_113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(pH!$GN$2:$GN$22,pH!$GN$24)</c:f>
              <c:numCache>
                <c:formatCode>General</c:formatCode>
                <c:ptCount val="22"/>
                <c:pt idx="8">
                  <c:v>6</c:v>
                </c:pt>
                <c:pt idx="18">
                  <c:v>7.9</c:v>
                </c:pt>
              </c:numCache>
            </c:numRef>
          </c:yVal>
          <c:smooth val="0"/>
        </c:ser>
        <c:ser>
          <c:idx val="113"/>
          <c:order val="113"/>
          <c:tx>
            <c:strRef>
              <c:f>pH!$GO$1</c:f>
              <c:strCache>
                <c:ptCount val="1"/>
                <c:pt idx="0">
                  <c:v>s_114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(pH!$GO$2:$GO$22,pH!$GO$24)</c:f>
              <c:numCache>
                <c:formatCode>General</c:formatCode>
                <c:ptCount val="22"/>
                <c:pt idx="9">
                  <c:v>5.5</c:v>
                </c:pt>
              </c:numCache>
            </c:numRef>
          </c:yVal>
          <c:smooth val="0"/>
        </c:ser>
        <c:ser>
          <c:idx val="114"/>
          <c:order val="114"/>
          <c:tx>
            <c:strRef>
              <c:f>pH!$GP$1</c:f>
              <c:strCache>
                <c:ptCount val="1"/>
                <c:pt idx="0">
                  <c:v>s_115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(pH!$GP$2:$GP$22,pH!$GP$24)</c:f>
              <c:numCache>
                <c:formatCode>General</c:formatCode>
                <c:ptCount val="22"/>
                <c:pt idx="13">
                  <c:v>5.2</c:v>
                </c:pt>
                <c:pt idx="19">
                  <c:v>6.5</c:v>
                </c:pt>
              </c:numCache>
            </c:numRef>
          </c:yVal>
          <c:smooth val="0"/>
        </c:ser>
        <c:ser>
          <c:idx val="115"/>
          <c:order val="115"/>
          <c:tx>
            <c:strRef>
              <c:f>pH!$GQ$1</c:f>
              <c:strCache>
                <c:ptCount val="1"/>
                <c:pt idx="0">
                  <c:v>s_116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(pH!$GQ$2:$GQ$22,pH!$GQ$24)</c:f>
              <c:numCache>
                <c:formatCode>General</c:formatCode>
                <c:ptCount val="22"/>
                <c:pt idx="10">
                  <c:v>5.4</c:v>
                </c:pt>
                <c:pt idx="18">
                  <c:v>7.25</c:v>
                </c:pt>
              </c:numCache>
            </c:numRef>
          </c:yVal>
          <c:smooth val="0"/>
        </c:ser>
        <c:ser>
          <c:idx val="116"/>
          <c:order val="116"/>
          <c:tx>
            <c:strRef>
              <c:f>pH!$GR$1</c:f>
              <c:strCache>
                <c:ptCount val="1"/>
                <c:pt idx="0">
                  <c:v>s_117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(pH!$GR$2:$GR$22,pH!$GR$24)</c:f>
              <c:numCache>
                <c:formatCode>General</c:formatCode>
                <c:ptCount val="22"/>
                <c:pt idx="9">
                  <c:v>5.8</c:v>
                </c:pt>
                <c:pt idx="16">
                  <c:v>7.7</c:v>
                </c:pt>
              </c:numCache>
            </c:numRef>
          </c:yVal>
          <c:smooth val="0"/>
        </c:ser>
        <c:ser>
          <c:idx val="117"/>
          <c:order val="117"/>
          <c:tx>
            <c:strRef>
              <c:f>pH!$GS$1</c:f>
              <c:strCache>
                <c:ptCount val="1"/>
                <c:pt idx="0">
                  <c:v>s_118</c:v>
                </c:pt>
              </c:strCache>
            </c:strRef>
          </c:tx>
          <c:marker>
            <c:symbol val="none"/>
          </c:marker>
          <c:xVal>
            <c:numRef>
              <c:f>(pH!$CE$2:$CE$22,pH!$CE$24)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</c:numCache>
            </c:numRef>
          </c:xVal>
          <c:yVal>
            <c:numRef>
              <c:f>(pH!$GS$2:$GS$22,pH!$GS$24)</c:f>
              <c:numCache>
                <c:formatCode>General</c:formatCode>
                <c:ptCount val="22"/>
                <c:pt idx="16">
                  <c:v>5.2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6702336"/>
        <c:axId val="126704256"/>
      </c:scatterChart>
      <c:valAx>
        <c:axId val="12670233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800"/>
                </a:pPr>
                <a:r>
                  <a:rPr lang="en-GB" sz="1800"/>
                  <a:t>Year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126704256"/>
        <c:crosses val="autoZero"/>
        <c:crossBetween val="midCat"/>
      </c:valAx>
      <c:valAx>
        <c:axId val="126704256"/>
        <c:scaling>
          <c:orientation val="minMax"/>
          <c:max val="8"/>
          <c:min val="4.5"/>
        </c:scaling>
        <c:delete val="0"/>
        <c:axPos val="l"/>
        <c:title>
          <c:tx>
            <c:rich>
              <a:bodyPr/>
              <a:lstStyle/>
              <a:p>
                <a:pPr>
                  <a:defRPr sz="1800"/>
                </a:pPr>
                <a:r>
                  <a:rPr lang="en-GB" sz="1800"/>
                  <a:t>pH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126702336"/>
        <c:crosses val="autoZero"/>
        <c:crossBetween val="midCat"/>
      </c:valAx>
    </c:plotArea>
    <c:plotVisOnly val="1"/>
    <c:dispBlanksAs val="span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v>lower quartile</c:v>
          </c:tx>
          <c:spPr>
            <a:ln w="12700">
              <a:solidFill>
                <a:schemeClr val="tx1"/>
              </a:solidFill>
              <a:prstDash val="sysDash"/>
            </a:ln>
          </c:spPr>
          <c:marker>
            <c:symbol val="none"/>
          </c:marker>
          <c:cat>
            <c:numRef>
              <c:f>pH!$B$1:$W$1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cat>
          <c:val>
            <c:numRef>
              <c:f>pH!$B$593:$W$593</c:f>
              <c:numCache>
                <c:formatCode>0.00</c:formatCode>
                <c:ptCount val="22"/>
                <c:pt idx="0">
                  <c:v>5.3250000000000002</c:v>
                </c:pt>
                <c:pt idx="1">
                  <c:v>5.6</c:v>
                </c:pt>
                <c:pt idx="2">
                  <c:v>5.833333333333333</c:v>
                </c:pt>
                <c:pt idx="3">
                  <c:v>5.65</c:v>
                </c:pt>
                <c:pt idx="4">
                  <c:v>5.25</c:v>
                </c:pt>
                <c:pt idx="5">
                  <c:v>5.9562499999999998</c:v>
                </c:pt>
                <c:pt idx="6">
                  <c:v>5.6</c:v>
                </c:pt>
                <c:pt idx="7">
                  <c:v>5.9</c:v>
                </c:pt>
                <c:pt idx="8">
                  <c:v>5.6</c:v>
                </c:pt>
                <c:pt idx="9">
                  <c:v>6</c:v>
                </c:pt>
                <c:pt idx="10">
                  <c:v>6</c:v>
                </c:pt>
                <c:pt idx="11">
                  <c:v>6.4</c:v>
                </c:pt>
                <c:pt idx="12">
                  <c:v>5.8312499999999998</c:v>
                </c:pt>
                <c:pt idx="13">
                  <c:v>5.7625000000000002</c:v>
                </c:pt>
                <c:pt idx="14">
                  <c:v>6.1</c:v>
                </c:pt>
                <c:pt idx="15">
                  <c:v>6.3291666666666666</c:v>
                </c:pt>
                <c:pt idx="16">
                  <c:v>6.1499999999999995</c:v>
                </c:pt>
                <c:pt idx="17">
                  <c:v>6.6</c:v>
                </c:pt>
                <c:pt idx="18">
                  <c:v>6.5</c:v>
                </c:pt>
                <c:pt idx="19">
                  <c:v>6.2</c:v>
                </c:pt>
                <c:pt idx="20">
                  <c:v>6.1</c:v>
                </c:pt>
                <c:pt idx="21">
                  <c:v>6.4874999999999998</c:v>
                </c:pt>
              </c:numCache>
            </c:numRef>
          </c:val>
          <c:smooth val="0"/>
        </c:ser>
        <c:ser>
          <c:idx val="1"/>
          <c:order val="1"/>
          <c:tx>
            <c:v>median</c:v>
          </c:tx>
          <c:spPr>
            <a:ln>
              <a:solidFill>
                <a:schemeClr val="tx1"/>
              </a:solidFill>
            </a:ln>
          </c:spPr>
          <c:marker>
            <c:symbol val="none"/>
          </c:marker>
          <c:cat>
            <c:numRef>
              <c:f>pH!$B$1:$W$1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cat>
          <c:val>
            <c:numRef>
              <c:f>pH!$B$594:$W$594</c:f>
              <c:numCache>
                <c:formatCode>0.00</c:formatCode>
                <c:ptCount val="22"/>
                <c:pt idx="0">
                  <c:v>5.6</c:v>
                </c:pt>
                <c:pt idx="1">
                  <c:v>5.7</c:v>
                </c:pt>
                <c:pt idx="2">
                  <c:v>6</c:v>
                </c:pt>
                <c:pt idx="3">
                  <c:v>6.2</c:v>
                </c:pt>
                <c:pt idx="4">
                  <c:v>5.7750000000000004</c:v>
                </c:pt>
                <c:pt idx="5">
                  <c:v>6.1999999999999993</c:v>
                </c:pt>
                <c:pt idx="6">
                  <c:v>6.1166666666666663</c:v>
                </c:pt>
                <c:pt idx="7">
                  <c:v>6.3</c:v>
                </c:pt>
                <c:pt idx="8">
                  <c:v>6.0333333333333341</c:v>
                </c:pt>
                <c:pt idx="9">
                  <c:v>6.4</c:v>
                </c:pt>
                <c:pt idx="10">
                  <c:v>6.4</c:v>
                </c:pt>
                <c:pt idx="11">
                  <c:v>6.5749999999999993</c:v>
                </c:pt>
                <c:pt idx="12">
                  <c:v>6.3</c:v>
                </c:pt>
                <c:pt idx="13">
                  <c:v>6.15</c:v>
                </c:pt>
                <c:pt idx="14">
                  <c:v>6.45</c:v>
                </c:pt>
                <c:pt idx="15">
                  <c:v>6.75</c:v>
                </c:pt>
                <c:pt idx="16">
                  <c:v>6.6</c:v>
                </c:pt>
                <c:pt idx="17">
                  <c:v>6.8</c:v>
                </c:pt>
                <c:pt idx="18">
                  <c:v>6.8</c:v>
                </c:pt>
                <c:pt idx="19">
                  <c:v>6.6999999999999993</c:v>
                </c:pt>
                <c:pt idx="20">
                  <c:v>6.6</c:v>
                </c:pt>
                <c:pt idx="21">
                  <c:v>6.875</c:v>
                </c:pt>
              </c:numCache>
            </c:numRef>
          </c:val>
          <c:smooth val="0"/>
        </c:ser>
        <c:ser>
          <c:idx val="2"/>
          <c:order val="2"/>
          <c:tx>
            <c:v>upper quartile</c:v>
          </c:tx>
          <c:spPr>
            <a:ln w="12700">
              <a:solidFill>
                <a:schemeClr val="tx1"/>
              </a:solidFill>
              <a:prstDash val="sysDash"/>
            </a:ln>
          </c:spPr>
          <c:marker>
            <c:symbol val="none"/>
          </c:marker>
          <c:cat>
            <c:numRef>
              <c:f>pH!$B$1:$W$1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cat>
          <c:val>
            <c:numRef>
              <c:f>pH!$B$595:$W$595</c:f>
              <c:numCache>
                <c:formatCode>0.00</c:formatCode>
                <c:ptCount val="22"/>
                <c:pt idx="0">
                  <c:v>5.8</c:v>
                </c:pt>
                <c:pt idx="1">
                  <c:v>6.0891666666666664</c:v>
                </c:pt>
                <c:pt idx="2">
                  <c:v>6.25</c:v>
                </c:pt>
                <c:pt idx="3">
                  <c:v>6.3249999999999993</c:v>
                </c:pt>
                <c:pt idx="4">
                  <c:v>6.3125</c:v>
                </c:pt>
                <c:pt idx="5">
                  <c:v>6.5083333333333337</c:v>
                </c:pt>
                <c:pt idx="6">
                  <c:v>6.5374999999999996</c:v>
                </c:pt>
                <c:pt idx="7">
                  <c:v>6.5</c:v>
                </c:pt>
                <c:pt idx="8">
                  <c:v>6.3000000000000007</c:v>
                </c:pt>
                <c:pt idx="9">
                  <c:v>6.625</c:v>
                </c:pt>
                <c:pt idx="10">
                  <c:v>6.9</c:v>
                </c:pt>
                <c:pt idx="11">
                  <c:v>6.8416666666666668</c:v>
                </c:pt>
                <c:pt idx="12">
                  <c:v>6.8374999999999995</c:v>
                </c:pt>
                <c:pt idx="13">
                  <c:v>6.4</c:v>
                </c:pt>
                <c:pt idx="14">
                  <c:v>6.9</c:v>
                </c:pt>
                <c:pt idx="15">
                  <c:v>7.05375</c:v>
                </c:pt>
                <c:pt idx="16">
                  <c:v>6.8333333333333339</c:v>
                </c:pt>
                <c:pt idx="17">
                  <c:v>7.0625</c:v>
                </c:pt>
                <c:pt idx="18">
                  <c:v>7.1950000000000012</c:v>
                </c:pt>
                <c:pt idx="19">
                  <c:v>7.27</c:v>
                </c:pt>
                <c:pt idx="20">
                  <c:v>6.95</c:v>
                </c:pt>
                <c:pt idx="21">
                  <c:v>7.2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8984704"/>
        <c:axId val="98986240"/>
      </c:lineChart>
      <c:catAx>
        <c:axId val="98984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98986240"/>
        <c:crosses val="autoZero"/>
        <c:auto val="1"/>
        <c:lblAlgn val="ctr"/>
        <c:lblOffset val="100"/>
        <c:tickLblSkip val="5"/>
        <c:noMultiLvlLbl val="0"/>
      </c:catAx>
      <c:valAx>
        <c:axId val="98986240"/>
        <c:scaling>
          <c:orientation val="minMax"/>
          <c:min val="4.5"/>
        </c:scaling>
        <c:delete val="0"/>
        <c:axPos val="l"/>
        <c:title>
          <c:tx>
            <c:rich>
              <a:bodyPr/>
              <a:lstStyle/>
              <a:p>
                <a:pPr>
                  <a:defRPr sz="1800"/>
                </a:pPr>
                <a:r>
                  <a:rPr lang="en-GB" sz="1800"/>
                  <a:t>pH</a:t>
                </a:r>
              </a:p>
            </c:rich>
          </c:tx>
          <c:layout/>
          <c:overlay val="0"/>
        </c:title>
        <c:numFmt formatCode="0.00" sourceLinked="1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9898470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Cd!$AK$1</c:f>
              <c:strCache>
                <c:ptCount val="1"/>
                <c:pt idx="0">
                  <c:v>NY44875775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Cd!$AK$2:$AK$23</c:f>
              <c:numCache>
                <c:formatCode>General</c:formatCode>
                <c:ptCount val="22"/>
                <c:pt idx="12">
                  <c:v>0.156</c:v>
                </c:pt>
                <c:pt idx="15">
                  <c:v>0.156</c:v>
                </c:pt>
                <c:pt idx="16">
                  <c:v>0.21</c:v>
                </c:pt>
                <c:pt idx="18">
                  <c:v>0.27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Cd!$AL$1</c:f>
              <c:strCache>
                <c:ptCount val="1"/>
                <c:pt idx="0">
                  <c:v>NY51613525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Cd!$AL$2:$AL$23</c:f>
              <c:numCache>
                <c:formatCode>General</c:formatCode>
                <c:ptCount val="22"/>
                <c:pt idx="10">
                  <c:v>0.10733333333333334</c:v>
                </c:pt>
                <c:pt idx="18">
                  <c:v>0.24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Cd!$AM$1</c:f>
              <c:strCache>
                <c:ptCount val="1"/>
                <c:pt idx="0">
                  <c:v>NY52673387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Cd!$AM$2:$AM$23</c:f>
              <c:numCache>
                <c:formatCode>General</c:formatCode>
                <c:ptCount val="22"/>
                <c:pt idx="10">
                  <c:v>2.5000000000000001E-2</c:v>
                </c:pt>
                <c:pt idx="18">
                  <c:v>0.16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Cd!$AN$1</c:f>
              <c:strCache>
                <c:ptCount val="1"/>
                <c:pt idx="0">
                  <c:v>NY53094305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Cd!$AN$2:$AN$23</c:f>
              <c:numCache>
                <c:formatCode>General</c:formatCode>
                <c:ptCount val="22"/>
                <c:pt idx="9">
                  <c:v>9.0499999999999997E-2</c:v>
                </c:pt>
                <c:pt idx="15">
                  <c:v>0.13900000000000001</c:v>
                </c:pt>
                <c:pt idx="18">
                  <c:v>0.11000000000000001</c:v>
                </c:pt>
              </c:numCache>
            </c:numRef>
          </c:yVal>
          <c:smooth val="0"/>
        </c:ser>
        <c:ser>
          <c:idx val="4"/>
          <c:order val="4"/>
          <c:tx>
            <c:strRef>
              <c:f>Cd!$AO$1</c:f>
              <c:strCache>
                <c:ptCount val="1"/>
                <c:pt idx="0">
                  <c:v>NY57753400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Cd!$AO$2:$AO$23</c:f>
              <c:numCache>
                <c:formatCode>General</c:formatCode>
                <c:ptCount val="22"/>
                <c:pt idx="9">
                  <c:v>9.5500000000000002E-2</c:v>
                </c:pt>
                <c:pt idx="18">
                  <c:v>0.21</c:v>
                </c:pt>
              </c:numCache>
            </c:numRef>
          </c:yVal>
          <c:smooth val="0"/>
        </c:ser>
        <c:ser>
          <c:idx val="5"/>
          <c:order val="5"/>
          <c:tx>
            <c:strRef>
              <c:f>Cd!$AP$1</c:f>
              <c:strCache>
                <c:ptCount val="1"/>
                <c:pt idx="0">
                  <c:v>NY58253830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Cd!$AP$2:$AP$23</c:f>
              <c:numCache>
                <c:formatCode>General</c:formatCode>
                <c:ptCount val="22"/>
                <c:pt idx="12">
                  <c:v>9.9000000000000005E-2</c:v>
                </c:pt>
                <c:pt idx="18">
                  <c:v>0.28999999999999998</c:v>
                </c:pt>
              </c:numCache>
            </c:numRef>
          </c:yVal>
          <c:smooth val="0"/>
        </c:ser>
        <c:ser>
          <c:idx val="6"/>
          <c:order val="6"/>
          <c:tx>
            <c:strRef>
              <c:f>Cd!$AQ$1</c:f>
              <c:strCache>
                <c:ptCount val="1"/>
                <c:pt idx="0">
                  <c:v>NY58443252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Cd!$AQ$2:$AQ$23</c:f>
              <c:numCache>
                <c:formatCode>General</c:formatCode>
                <c:ptCount val="22"/>
                <c:pt idx="9">
                  <c:v>0.09</c:v>
                </c:pt>
                <c:pt idx="11">
                  <c:v>0.2</c:v>
                </c:pt>
                <c:pt idx="18">
                  <c:v>0.27</c:v>
                </c:pt>
              </c:numCache>
            </c:numRef>
          </c:yVal>
          <c:smooth val="0"/>
        </c:ser>
        <c:ser>
          <c:idx val="7"/>
          <c:order val="7"/>
          <c:tx>
            <c:strRef>
              <c:f>Cd!$AR$1</c:f>
              <c:strCache>
                <c:ptCount val="1"/>
                <c:pt idx="0">
                  <c:v>NY58633800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Cd!$AR$2:$AR$23</c:f>
              <c:numCache>
                <c:formatCode>General</c:formatCode>
                <c:ptCount val="22"/>
                <c:pt idx="12">
                  <c:v>9.9000000000000005E-2</c:v>
                </c:pt>
                <c:pt idx="18">
                  <c:v>0.33</c:v>
                </c:pt>
              </c:numCache>
            </c:numRef>
          </c:yVal>
          <c:smooth val="0"/>
        </c:ser>
        <c:ser>
          <c:idx val="8"/>
          <c:order val="8"/>
          <c:tx>
            <c:strRef>
              <c:f>Cd!$AS$1</c:f>
              <c:strCache>
                <c:ptCount val="1"/>
                <c:pt idx="0">
                  <c:v>NY58743887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Cd!$AS$2:$AS$23</c:f>
              <c:numCache>
                <c:formatCode>General</c:formatCode>
                <c:ptCount val="22"/>
                <c:pt idx="12">
                  <c:v>9.9000000000000005E-2</c:v>
                </c:pt>
                <c:pt idx="18">
                  <c:v>0.1</c:v>
                </c:pt>
              </c:numCache>
            </c:numRef>
          </c:yVal>
          <c:smooth val="0"/>
        </c:ser>
        <c:ser>
          <c:idx val="9"/>
          <c:order val="9"/>
          <c:tx>
            <c:strRef>
              <c:f>Cd!$AT$1</c:f>
              <c:strCache>
                <c:ptCount val="1"/>
                <c:pt idx="0">
                  <c:v>NY59003405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Cd!$AT$2:$AT$23</c:f>
              <c:numCache>
                <c:formatCode>General</c:formatCode>
                <c:ptCount val="22"/>
                <c:pt idx="9">
                  <c:v>0.13950000000000001</c:v>
                </c:pt>
                <c:pt idx="18">
                  <c:v>0.15000000000000002</c:v>
                </c:pt>
              </c:numCache>
            </c:numRef>
          </c:yVal>
          <c:smooth val="0"/>
        </c:ser>
        <c:ser>
          <c:idx val="10"/>
          <c:order val="10"/>
          <c:tx>
            <c:strRef>
              <c:f>Cd!$AU$1</c:f>
              <c:strCache>
                <c:ptCount val="1"/>
                <c:pt idx="0">
                  <c:v>NY63722734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Cd!$AU$2:$AU$23</c:f>
              <c:numCache>
                <c:formatCode>General</c:formatCode>
                <c:ptCount val="22"/>
                <c:pt idx="10">
                  <c:v>4.7999999999999994E-2</c:v>
                </c:pt>
                <c:pt idx="12">
                  <c:v>0.15766666666666665</c:v>
                </c:pt>
                <c:pt idx="19">
                  <c:v>0.39999999999999997</c:v>
                </c:pt>
              </c:numCache>
            </c:numRef>
          </c:yVal>
          <c:smooth val="0"/>
        </c:ser>
        <c:ser>
          <c:idx val="11"/>
          <c:order val="11"/>
          <c:tx>
            <c:strRef>
              <c:f>Cd!$AV$1</c:f>
              <c:strCache>
                <c:ptCount val="1"/>
                <c:pt idx="0">
                  <c:v>NZ12231349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Cd!$AV$2:$AV$23</c:f>
              <c:numCache>
                <c:formatCode>General</c:formatCode>
                <c:ptCount val="22"/>
                <c:pt idx="9">
                  <c:v>0.248</c:v>
                </c:pt>
                <c:pt idx="19">
                  <c:v>0.38500000000000001</c:v>
                </c:pt>
              </c:numCache>
            </c:numRef>
          </c:yVal>
          <c:smooth val="0"/>
        </c:ser>
        <c:ser>
          <c:idx val="12"/>
          <c:order val="12"/>
          <c:tx>
            <c:strRef>
              <c:f>Cd!$AW$1</c:f>
              <c:strCache>
                <c:ptCount val="1"/>
                <c:pt idx="0">
                  <c:v>NZ13161300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Cd!$AW$2:$AW$23</c:f>
              <c:numCache>
                <c:formatCode>General</c:formatCode>
                <c:ptCount val="22"/>
                <c:pt idx="9">
                  <c:v>0.3</c:v>
                </c:pt>
                <c:pt idx="11">
                  <c:v>0.29899999999999999</c:v>
                </c:pt>
                <c:pt idx="19">
                  <c:v>0.26</c:v>
                </c:pt>
              </c:numCache>
            </c:numRef>
          </c:yVal>
          <c:smooth val="0"/>
        </c:ser>
        <c:ser>
          <c:idx val="13"/>
          <c:order val="13"/>
          <c:tx>
            <c:strRef>
              <c:f>Cd!$AX$1</c:f>
              <c:strCache>
                <c:ptCount val="1"/>
                <c:pt idx="0">
                  <c:v>NZ13341300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Cd!$AX$2:$AX$23</c:f>
              <c:numCache>
                <c:formatCode>General</c:formatCode>
                <c:ptCount val="22"/>
                <c:pt idx="9">
                  <c:v>0.251</c:v>
                </c:pt>
                <c:pt idx="19">
                  <c:v>0.27500000000000002</c:v>
                </c:pt>
              </c:numCache>
            </c:numRef>
          </c:yVal>
          <c:smooth val="0"/>
        </c:ser>
        <c:ser>
          <c:idx val="14"/>
          <c:order val="14"/>
          <c:tx>
            <c:strRef>
              <c:f>Cd!$AY$1</c:f>
              <c:strCache>
                <c:ptCount val="1"/>
                <c:pt idx="0">
                  <c:v>NZ13631350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Cd!$AY$2:$AY$23</c:f>
              <c:numCache>
                <c:formatCode>General</c:formatCode>
                <c:ptCount val="22"/>
                <c:pt idx="9">
                  <c:v>0.63700000000000001</c:v>
                </c:pt>
                <c:pt idx="13">
                  <c:v>0.60699999999999998</c:v>
                </c:pt>
                <c:pt idx="19">
                  <c:v>0.41500000000000004</c:v>
                </c:pt>
              </c:numCache>
            </c:numRef>
          </c:yVal>
          <c:smooth val="0"/>
        </c:ser>
        <c:ser>
          <c:idx val="15"/>
          <c:order val="15"/>
          <c:tx>
            <c:strRef>
              <c:f>Cd!$AZ$1</c:f>
              <c:strCache>
                <c:ptCount val="1"/>
                <c:pt idx="0">
                  <c:v>SD27727310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Cd!$AZ$2:$AZ$23</c:f>
              <c:numCache>
                <c:formatCode>General</c:formatCode>
                <c:ptCount val="22"/>
                <c:pt idx="16">
                  <c:v>0.62</c:v>
                </c:pt>
                <c:pt idx="21">
                  <c:v>0.53</c:v>
                </c:pt>
              </c:numCache>
            </c:numRef>
          </c:yVal>
          <c:smooth val="0"/>
        </c:ser>
        <c:ser>
          <c:idx val="16"/>
          <c:order val="16"/>
          <c:tx>
            <c:strRef>
              <c:f>Cd!$BA$1</c:f>
              <c:strCache>
                <c:ptCount val="1"/>
                <c:pt idx="0">
                  <c:v>SD34683104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Cd!$BA$2:$BA$23</c:f>
              <c:numCache>
                <c:formatCode>General</c:formatCode>
                <c:ptCount val="22"/>
                <c:pt idx="10">
                  <c:v>0.58299999999999996</c:v>
                </c:pt>
                <c:pt idx="16">
                  <c:v>0.33999999999999997</c:v>
                </c:pt>
              </c:numCache>
            </c:numRef>
          </c:yVal>
          <c:smooth val="0"/>
        </c:ser>
        <c:ser>
          <c:idx val="17"/>
          <c:order val="17"/>
          <c:tx>
            <c:strRef>
              <c:f>Cd!$BB$1</c:f>
              <c:strCache>
                <c:ptCount val="1"/>
                <c:pt idx="0">
                  <c:v>SD35464595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Cd!$BB$2:$BB$23</c:f>
              <c:numCache>
                <c:formatCode>General</c:formatCode>
                <c:ptCount val="22"/>
                <c:pt idx="8">
                  <c:v>0.05</c:v>
                </c:pt>
                <c:pt idx="15">
                  <c:v>7.8E-2</c:v>
                </c:pt>
              </c:numCache>
            </c:numRef>
          </c:yVal>
          <c:smooth val="0"/>
        </c:ser>
        <c:ser>
          <c:idx val="18"/>
          <c:order val="18"/>
          <c:tx>
            <c:strRef>
              <c:f>Cd!$BC$1</c:f>
              <c:strCache>
                <c:ptCount val="1"/>
                <c:pt idx="0">
                  <c:v>SD35803640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Cd!$BC$2:$BC$23</c:f>
              <c:numCache>
                <c:formatCode>General</c:formatCode>
                <c:ptCount val="22"/>
                <c:pt idx="8">
                  <c:v>5.000000000000001E-2</c:v>
                </c:pt>
                <c:pt idx="21">
                  <c:v>0.30333333333333334</c:v>
                </c:pt>
              </c:numCache>
            </c:numRef>
          </c:yVal>
          <c:smooth val="0"/>
        </c:ser>
        <c:ser>
          <c:idx val="19"/>
          <c:order val="19"/>
          <c:tx>
            <c:strRef>
              <c:f>Cd!$BD$1</c:f>
              <c:strCache>
                <c:ptCount val="1"/>
                <c:pt idx="0">
                  <c:v>SD36753515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Cd!$BD$2:$BD$23</c:f>
              <c:numCache>
                <c:formatCode>General</c:formatCode>
                <c:ptCount val="22"/>
                <c:pt idx="7">
                  <c:v>0.05</c:v>
                </c:pt>
                <c:pt idx="10">
                  <c:v>2.5000000000000001E-2</c:v>
                </c:pt>
                <c:pt idx="16">
                  <c:v>0.11899999999999999</c:v>
                </c:pt>
              </c:numCache>
            </c:numRef>
          </c:yVal>
          <c:smooth val="0"/>
        </c:ser>
        <c:ser>
          <c:idx val="20"/>
          <c:order val="20"/>
          <c:tx>
            <c:strRef>
              <c:f>Cd!$BE$1</c:f>
              <c:strCache>
                <c:ptCount val="1"/>
                <c:pt idx="0">
                  <c:v>SD37003535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Cd!$BE$2:$BE$23</c:f>
              <c:numCache>
                <c:formatCode>General</c:formatCode>
                <c:ptCount val="22"/>
                <c:pt idx="7">
                  <c:v>0.05</c:v>
                </c:pt>
                <c:pt idx="16">
                  <c:v>0.28500000000000003</c:v>
                </c:pt>
              </c:numCache>
            </c:numRef>
          </c:yVal>
          <c:smooth val="0"/>
        </c:ser>
        <c:ser>
          <c:idx val="21"/>
          <c:order val="21"/>
          <c:tx>
            <c:strRef>
              <c:f>Cd!$BF$1</c:f>
              <c:strCache>
                <c:ptCount val="1"/>
                <c:pt idx="0">
                  <c:v>SD37643155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Cd!$BF$2:$BF$23</c:f>
              <c:numCache>
                <c:formatCode>General</c:formatCode>
                <c:ptCount val="22"/>
                <c:pt idx="5">
                  <c:v>0.245</c:v>
                </c:pt>
                <c:pt idx="11">
                  <c:v>0.3705</c:v>
                </c:pt>
                <c:pt idx="17">
                  <c:v>0.30499999999999999</c:v>
                </c:pt>
              </c:numCache>
            </c:numRef>
          </c:yVal>
          <c:smooth val="0"/>
        </c:ser>
        <c:ser>
          <c:idx val="22"/>
          <c:order val="22"/>
          <c:tx>
            <c:strRef>
              <c:f>Cd!$BG$1</c:f>
              <c:strCache>
                <c:ptCount val="1"/>
                <c:pt idx="0">
                  <c:v>SD38493153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Cd!$BG$2:$BG$23</c:f>
              <c:numCache>
                <c:formatCode>General</c:formatCode>
                <c:ptCount val="22"/>
                <c:pt idx="5">
                  <c:v>0.15</c:v>
                </c:pt>
                <c:pt idx="11">
                  <c:v>9.6000000000000002E-2</c:v>
                </c:pt>
                <c:pt idx="21">
                  <c:v>0.28000000000000003</c:v>
                </c:pt>
              </c:numCache>
            </c:numRef>
          </c:yVal>
          <c:smooth val="0"/>
        </c:ser>
        <c:ser>
          <c:idx val="23"/>
          <c:order val="23"/>
          <c:tx>
            <c:strRef>
              <c:f>Cd!$BH$1</c:f>
              <c:strCache>
                <c:ptCount val="1"/>
                <c:pt idx="0">
                  <c:v>SD39533324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Cd!$BH$2:$BH$23</c:f>
              <c:numCache>
                <c:formatCode>General</c:formatCode>
                <c:ptCount val="22"/>
                <c:pt idx="5">
                  <c:v>0.32</c:v>
                </c:pt>
                <c:pt idx="11">
                  <c:v>0.20599999999999999</c:v>
                </c:pt>
                <c:pt idx="16">
                  <c:v>7.8E-2</c:v>
                </c:pt>
              </c:numCache>
            </c:numRef>
          </c:yVal>
          <c:smooth val="0"/>
        </c:ser>
        <c:ser>
          <c:idx val="24"/>
          <c:order val="24"/>
          <c:tx>
            <c:strRef>
              <c:f>Cd!$BI$1</c:f>
              <c:strCache>
                <c:ptCount val="1"/>
                <c:pt idx="0">
                  <c:v>SD40551076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Cd!$BI$2:$BI$23</c:f>
              <c:numCache>
                <c:formatCode>General</c:formatCode>
                <c:ptCount val="22"/>
                <c:pt idx="11">
                  <c:v>0.216</c:v>
                </c:pt>
                <c:pt idx="21">
                  <c:v>0.28999999999999998</c:v>
                </c:pt>
              </c:numCache>
            </c:numRef>
          </c:yVal>
          <c:smooth val="0"/>
        </c:ser>
        <c:ser>
          <c:idx val="25"/>
          <c:order val="25"/>
          <c:tx>
            <c:strRef>
              <c:f>Cd!$BJ$1</c:f>
              <c:strCache>
                <c:ptCount val="1"/>
                <c:pt idx="0">
                  <c:v>SD41603850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Cd!$BJ$2:$BJ$23</c:f>
              <c:numCache>
                <c:formatCode>General</c:formatCode>
                <c:ptCount val="22"/>
                <c:pt idx="8">
                  <c:v>0.05</c:v>
                </c:pt>
                <c:pt idx="15">
                  <c:v>0.28999999999999998</c:v>
                </c:pt>
              </c:numCache>
            </c:numRef>
          </c:yVal>
          <c:smooth val="0"/>
        </c:ser>
        <c:ser>
          <c:idx val="26"/>
          <c:order val="26"/>
          <c:tx>
            <c:strRef>
              <c:f>Cd!$BK$1</c:f>
              <c:strCache>
                <c:ptCount val="1"/>
                <c:pt idx="0">
                  <c:v>SD41803465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Cd!$BK$2:$BK$23</c:f>
              <c:numCache>
                <c:formatCode>General</c:formatCode>
                <c:ptCount val="22"/>
                <c:pt idx="9">
                  <c:v>0.34466666666666668</c:v>
                </c:pt>
                <c:pt idx="16">
                  <c:v>0.20666666666666667</c:v>
                </c:pt>
              </c:numCache>
            </c:numRef>
          </c:yVal>
          <c:smooth val="0"/>
        </c:ser>
        <c:ser>
          <c:idx val="27"/>
          <c:order val="27"/>
          <c:tx>
            <c:strRef>
              <c:f>Cd!$BL$1</c:f>
              <c:strCache>
                <c:ptCount val="1"/>
                <c:pt idx="0">
                  <c:v>SD42263576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Cd!$BL$2:$BL$23</c:f>
              <c:numCache>
                <c:formatCode>General</c:formatCode>
                <c:ptCount val="22"/>
                <c:pt idx="8">
                  <c:v>0.05</c:v>
                </c:pt>
                <c:pt idx="16">
                  <c:v>0.25</c:v>
                </c:pt>
              </c:numCache>
            </c:numRef>
          </c:yVal>
          <c:smooth val="0"/>
        </c:ser>
        <c:ser>
          <c:idx val="28"/>
          <c:order val="28"/>
          <c:tx>
            <c:strRef>
              <c:f>Cd!$BM$1</c:f>
              <c:strCache>
                <c:ptCount val="1"/>
                <c:pt idx="0">
                  <c:v>SD42653515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Cd!$BM$2:$BM$23</c:f>
              <c:numCache>
                <c:formatCode>General</c:formatCode>
                <c:ptCount val="22"/>
                <c:pt idx="9">
                  <c:v>0.24975</c:v>
                </c:pt>
                <c:pt idx="16">
                  <c:v>0.25750000000000001</c:v>
                </c:pt>
              </c:numCache>
            </c:numRef>
          </c:yVal>
          <c:smooth val="0"/>
        </c:ser>
        <c:ser>
          <c:idx val="29"/>
          <c:order val="29"/>
          <c:tx>
            <c:strRef>
              <c:f>Cd!$BN$1</c:f>
              <c:strCache>
                <c:ptCount val="1"/>
                <c:pt idx="0">
                  <c:v>SD43654090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Cd!$BN$2:$BN$23</c:f>
              <c:numCache>
                <c:formatCode>General</c:formatCode>
                <c:ptCount val="22"/>
                <c:pt idx="7">
                  <c:v>0.05</c:v>
                </c:pt>
                <c:pt idx="11">
                  <c:v>0.20499999999999999</c:v>
                </c:pt>
              </c:numCache>
            </c:numRef>
          </c:yVal>
          <c:smooth val="0"/>
        </c:ser>
        <c:ser>
          <c:idx val="30"/>
          <c:order val="30"/>
          <c:tx>
            <c:strRef>
              <c:f>Cd!$BO$1</c:f>
              <c:strCache>
                <c:ptCount val="1"/>
                <c:pt idx="0">
                  <c:v>SD44084452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Cd!$BO$2:$BO$23</c:f>
              <c:numCache>
                <c:formatCode>General</c:formatCode>
                <c:ptCount val="22"/>
                <c:pt idx="9">
                  <c:v>0.41187500000000005</c:v>
                </c:pt>
                <c:pt idx="16">
                  <c:v>0.34499999999999997</c:v>
                </c:pt>
              </c:numCache>
            </c:numRef>
          </c:yVal>
          <c:smooth val="0"/>
        </c:ser>
        <c:ser>
          <c:idx val="31"/>
          <c:order val="31"/>
          <c:tx>
            <c:strRef>
              <c:f>Cd!$BP$1</c:f>
              <c:strCache>
                <c:ptCount val="1"/>
                <c:pt idx="0">
                  <c:v>SD44640518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Cd!$BP$2:$BP$23</c:f>
              <c:numCache>
                <c:formatCode>General</c:formatCode>
                <c:ptCount val="22"/>
                <c:pt idx="6">
                  <c:v>0.46499999999999997</c:v>
                </c:pt>
                <c:pt idx="18">
                  <c:v>0.28500000000000003</c:v>
                </c:pt>
              </c:numCache>
            </c:numRef>
          </c:yVal>
          <c:smooth val="0"/>
        </c:ser>
        <c:ser>
          <c:idx val="32"/>
          <c:order val="32"/>
          <c:tx>
            <c:strRef>
              <c:f>Cd!$BQ$1</c:f>
              <c:strCache>
                <c:ptCount val="1"/>
                <c:pt idx="0">
                  <c:v>SD44832866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Cd!$BQ$2:$BQ$23</c:f>
              <c:numCache>
                <c:formatCode>General</c:formatCode>
                <c:ptCount val="22"/>
                <c:pt idx="9">
                  <c:v>0.19949999999999998</c:v>
                </c:pt>
                <c:pt idx="19">
                  <c:v>0.23249999999999998</c:v>
                </c:pt>
              </c:numCache>
            </c:numRef>
          </c:yVal>
          <c:smooth val="0"/>
        </c:ser>
        <c:ser>
          <c:idx val="33"/>
          <c:order val="33"/>
          <c:tx>
            <c:strRef>
              <c:f>Cd!$BR$1</c:f>
              <c:strCache>
                <c:ptCount val="1"/>
                <c:pt idx="0">
                  <c:v>SD45003245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Cd!$BR$2:$BR$23</c:f>
              <c:numCache>
                <c:formatCode>General</c:formatCode>
                <c:ptCount val="22"/>
                <c:pt idx="8">
                  <c:v>0.05</c:v>
                </c:pt>
                <c:pt idx="16">
                  <c:v>0.33500000000000002</c:v>
                </c:pt>
              </c:numCache>
            </c:numRef>
          </c:yVal>
          <c:smooth val="0"/>
        </c:ser>
        <c:ser>
          <c:idx val="34"/>
          <c:order val="34"/>
          <c:tx>
            <c:strRef>
              <c:f>Cd!$BS$1</c:f>
              <c:strCache>
                <c:ptCount val="1"/>
                <c:pt idx="0">
                  <c:v>SD45270344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Cd!$BS$2:$BS$23</c:f>
              <c:numCache>
                <c:formatCode>General</c:formatCode>
                <c:ptCount val="22"/>
                <c:pt idx="10">
                  <c:v>0.29199999999999998</c:v>
                </c:pt>
                <c:pt idx="19">
                  <c:v>0.41249999999999998</c:v>
                </c:pt>
              </c:numCache>
            </c:numRef>
          </c:yVal>
          <c:smooth val="0"/>
        </c:ser>
        <c:ser>
          <c:idx val="35"/>
          <c:order val="35"/>
          <c:tx>
            <c:strRef>
              <c:f>Cd!$BT$1</c:f>
              <c:strCache>
                <c:ptCount val="1"/>
                <c:pt idx="0">
                  <c:v>SD45450538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Cd!$BT$2:$BT$23</c:f>
              <c:numCache>
                <c:formatCode>General</c:formatCode>
                <c:ptCount val="22"/>
                <c:pt idx="6">
                  <c:v>0.47499999999999998</c:v>
                </c:pt>
                <c:pt idx="16">
                  <c:v>0.27500000000000002</c:v>
                </c:pt>
              </c:numCache>
            </c:numRef>
          </c:yVal>
          <c:smooth val="0"/>
        </c:ser>
        <c:ser>
          <c:idx val="36"/>
          <c:order val="36"/>
          <c:tx>
            <c:strRef>
              <c:f>Cd!$BU$1</c:f>
              <c:strCache>
                <c:ptCount val="1"/>
                <c:pt idx="0">
                  <c:v>SD45603145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Cd!$BU$2:$BU$23</c:f>
              <c:numCache>
                <c:formatCode>General</c:formatCode>
                <c:ptCount val="22"/>
                <c:pt idx="7">
                  <c:v>0.05</c:v>
                </c:pt>
                <c:pt idx="16">
                  <c:v>7.8E-2</c:v>
                </c:pt>
              </c:numCache>
            </c:numRef>
          </c:yVal>
          <c:smooth val="0"/>
        </c:ser>
        <c:ser>
          <c:idx val="37"/>
          <c:order val="37"/>
          <c:tx>
            <c:strRef>
              <c:f>Cd!$BV$1</c:f>
              <c:strCache>
                <c:ptCount val="1"/>
                <c:pt idx="0">
                  <c:v>SD45850515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Cd!$BV$2:$BV$23</c:f>
              <c:numCache>
                <c:formatCode>General</c:formatCode>
                <c:ptCount val="22"/>
                <c:pt idx="6">
                  <c:v>0.49</c:v>
                </c:pt>
                <c:pt idx="18">
                  <c:v>0.29499999999999998</c:v>
                </c:pt>
              </c:numCache>
            </c:numRef>
          </c:yVal>
          <c:smooth val="0"/>
        </c:ser>
        <c:ser>
          <c:idx val="38"/>
          <c:order val="38"/>
          <c:tx>
            <c:strRef>
              <c:f>Cd!$BW$1</c:f>
              <c:strCache>
                <c:ptCount val="1"/>
                <c:pt idx="0">
                  <c:v>SD45990317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Cd!$BW$2:$BW$23</c:f>
              <c:numCache>
                <c:formatCode>General</c:formatCode>
                <c:ptCount val="22"/>
                <c:pt idx="10">
                  <c:v>0.92833333333333334</c:v>
                </c:pt>
                <c:pt idx="19">
                  <c:v>0.47000000000000003</c:v>
                </c:pt>
              </c:numCache>
            </c:numRef>
          </c:yVal>
          <c:smooth val="0"/>
        </c:ser>
        <c:ser>
          <c:idx val="39"/>
          <c:order val="39"/>
          <c:tx>
            <c:strRef>
              <c:f>Cd!$BX$1</c:f>
              <c:strCache>
                <c:ptCount val="1"/>
                <c:pt idx="0">
                  <c:v>SD46200532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Cd!$BX$2:$BX$23</c:f>
              <c:numCache>
                <c:formatCode>General</c:formatCode>
                <c:ptCount val="22"/>
                <c:pt idx="6">
                  <c:v>0.46</c:v>
                </c:pt>
                <c:pt idx="18">
                  <c:v>0.36</c:v>
                </c:pt>
              </c:numCache>
            </c:numRef>
          </c:yVal>
          <c:smooth val="0"/>
        </c:ser>
        <c:ser>
          <c:idx val="40"/>
          <c:order val="40"/>
          <c:tx>
            <c:strRef>
              <c:f>Cd!$BY$1</c:f>
              <c:strCache>
                <c:ptCount val="1"/>
                <c:pt idx="0">
                  <c:v>SD46350522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Cd!$BY$2:$BY$23</c:f>
              <c:numCache>
                <c:formatCode>General</c:formatCode>
                <c:ptCount val="22"/>
                <c:pt idx="6">
                  <c:v>0.5</c:v>
                </c:pt>
                <c:pt idx="18">
                  <c:v>0.31</c:v>
                </c:pt>
              </c:numCache>
            </c:numRef>
          </c:yVal>
          <c:smooth val="0"/>
        </c:ser>
        <c:ser>
          <c:idx val="41"/>
          <c:order val="41"/>
          <c:tx>
            <c:strRef>
              <c:f>Cd!$BZ$1</c:f>
              <c:strCache>
                <c:ptCount val="1"/>
                <c:pt idx="0">
                  <c:v>SD47201465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Cd!$BZ$2:$BZ$23</c:f>
              <c:numCache>
                <c:formatCode>General</c:formatCode>
                <c:ptCount val="22"/>
                <c:pt idx="6">
                  <c:v>0.51500000000000001</c:v>
                </c:pt>
                <c:pt idx="16">
                  <c:v>0.27500000000000002</c:v>
                </c:pt>
              </c:numCache>
            </c:numRef>
          </c:yVal>
          <c:smooth val="0"/>
        </c:ser>
        <c:ser>
          <c:idx val="42"/>
          <c:order val="42"/>
          <c:tx>
            <c:strRef>
              <c:f>Cd!$CA$1</c:f>
              <c:strCache>
                <c:ptCount val="1"/>
                <c:pt idx="0">
                  <c:v>SD47551472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Cd!$CA$2:$CA$23</c:f>
              <c:numCache>
                <c:formatCode>General</c:formatCode>
                <c:ptCount val="22"/>
                <c:pt idx="2">
                  <c:v>0.44899999999999995</c:v>
                </c:pt>
                <c:pt idx="3">
                  <c:v>0.28999999999999998</c:v>
                </c:pt>
                <c:pt idx="16">
                  <c:v>0.27</c:v>
                </c:pt>
                <c:pt idx="20">
                  <c:v>0.33</c:v>
                </c:pt>
              </c:numCache>
            </c:numRef>
          </c:yVal>
          <c:smooth val="0"/>
        </c:ser>
        <c:ser>
          <c:idx val="43"/>
          <c:order val="43"/>
          <c:tx>
            <c:strRef>
              <c:f>Cd!$CB$1</c:f>
              <c:strCache>
                <c:ptCount val="1"/>
                <c:pt idx="0">
                  <c:v>SD47904198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Cd!$CB$2:$CB$23</c:f>
              <c:numCache>
                <c:formatCode>General</c:formatCode>
                <c:ptCount val="22"/>
                <c:pt idx="8">
                  <c:v>0.05</c:v>
                </c:pt>
                <c:pt idx="19">
                  <c:v>0.28000000000000003</c:v>
                </c:pt>
              </c:numCache>
            </c:numRef>
          </c:yVal>
          <c:smooth val="0"/>
        </c:ser>
        <c:ser>
          <c:idx val="44"/>
          <c:order val="44"/>
          <c:tx>
            <c:strRef>
              <c:f>Cd!$CC$1</c:f>
              <c:strCache>
                <c:ptCount val="1"/>
                <c:pt idx="0">
                  <c:v>SD48762157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Cd!$CC$2:$CC$23</c:f>
              <c:numCache>
                <c:formatCode>General</c:formatCode>
                <c:ptCount val="22"/>
                <c:pt idx="5">
                  <c:v>0.48</c:v>
                </c:pt>
                <c:pt idx="9">
                  <c:v>0.19700000000000001</c:v>
                </c:pt>
              </c:numCache>
            </c:numRef>
          </c:yVal>
          <c:smooth val="0"/>
        </c:ser>
        <c:ser>
          <c:idx val="45"/>
          <c:order val="45"/>
          <c:tx>
            <c:strRef>
              <c:f>Cd!$CD$1</c:f>
              <c:strCache>
                <c:ptCount val="1"/>
                <c:pt idx="0">
                  <c:v>SD50601090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Cd!$CD$2:$CD$23</c:f>
              <c:numCache>
                <c:formatCode>General</c:formatCode>
                <c:ptCount val="22"/>
                <c:pt idx="13">
                  <c:v>0.33300000000000002</c:v>
                </c:pt>
                <c:pt idx="17">
                  <c:v>0.21</c:v>
                </c:pt>
                <c:pt idx="21">
                  <c:v>0.26</c:v>
                </c:pt>
              </c:numCache>
            </c:numRef>
          </c:yVal>
          <c:smooth val="0"/>
        </c:ser>
        <c:ser>
          <c:idx val="46"/>
          <c:order val="46"/>
          <c:tx>
            <c:strRef>
              <c:f>Cd!$CE$1</c:f>
              <c:strCache>
                <c:ptCount val="1"/>
                <c:pt idx="0">
                  <c:v>SD50881113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Cd!$CE$2:$CE$23</c:f>
              <c:numCache>
                <c:formatCode>General</c:formatCode>
                <c:ptCount val="22"/>
                <c:pt idx="9">
                  <c:v>0.4</c:v>
                </c:pt>
                <c:pt idx="13">
                  <c:v>0.54900000000000004</c:v>
                </c:pt>
                <c:pt idx="17">
                  <c:v>0.35</c:v>
                </c:pt>
                <c:pt idx="21">
                  <c:v>0.32</c:v>
                </c:pt>
              </c:numCache>
            </c:numRef>
          </c:yVal>
          <c:smooth val="0"/>
        </c:ser>
        <c:ser>
          <c:idx val="47"/>
          <c:order val="47"/>
          <c:tx>
            <c:strRef>
              <c:f>Cd!$CF$1</c:f>
              <c:strCache>
                <c:ptCount val="1"/>
                <c:pt idx="0">
                  <c:v>SD51481070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Cd!$CF$2:$CF$23</c:f>
              <c:numCache>
                <c:formatCode>General</c:formatCode>
                <c:ptCount val="22"/>
                <c:pt idx="13">
                  <c:v>0.3</c:v>
                </c:pt>
                <c:pt idx="17">
                  <c:v>0.18</c:v>
                </c:pt>
                <c:pt idx="21">
                  <c:v>0.26</c:v>
                </c:pt>
              </c:numCache>
            </c:numRef>
          </c:yVal>
          <c:smooth val="0"/>
        </c:ser>
        <c:ser>
          <c:idx val="48"/>
          <c:order val="48"/>
          <c:tx>
            <c:strRef>
              <c:f>Cd!$CG$1</c:f>
              <c:strCache>
                <c:ptCount val="1"/>
                <c:pt idx="0">
                  <c:v>SD53121270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Cd!$CG$2:$CG$23</c:f>
              <c:numCache>
                <c:formatCode>General</c:formatCode>
                <c:ptCount val="22"/>
                <c:pt idx="9">
                  <c:v>0.59499999999999997</c:v>
                </c:pt>
                <c:pt idx="13">
                  <c:v>0.435</c:v>
                </c:pt>
                <c:pt idx="17">
                  <c:v>0.31</c:v>
                </c:pt>
                <c:pt idx="21">
                  <c:v>0.39</c:v>
                </c:pt>
              </c:numCache>
            </c:numRef>
          </c:yVal>
          <c:smooth val="0"/>
        </c:ser>
        <c:ser>
          <c:idx val="49"/>
          <c:order val="49"/>
          <c:tx>
            <c:strRef>
              <c:f>Cd!$CH$1</c:f>
              <c:strCache>
                <c:ptCount val="1"/>
                <c:pt idx="0">
                  <c:v>SD53311314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Cd!$CH$2:$CH$23</c:f>
              <c:numCache>
                <c:formatCode>General</c:formatCode>
                <c:ptCount val="22"/>
                <c:pt idx="9">
                  <c:v>0.187</c:v>
                </c:pt>
                <c:pt idx="13">
                  <c:v>0.39800000000000002</c:v>
                </c:pt>
                <c:pt idx="17">
                  <c:v>0.35</c:v>
                </c:pt>
                <c:pt idx="21">
                  <c:v>0.3</c:v>
                </c:pt>
              </c:numCache>
            </c:numRef>
          </c:yVal>
          <c:smooth val="0"/>
        </c:ser>
        <c:ser>
          <c:idx val="50"/>
          <c:order val="50"/>
          <c:tx>
            <c:strRef>
              <c:f>Cd!$CI$1</c:f>
              <c:strCache>
                <c:ptCount val="1"/>
                <c:pt idx="0">
                  <c:v>SD53821226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Cd!$CI$2:$CI$23</c:f>
              <c:numCache>
                <c:formatCode>General</c:formatCode>
                <c:ptCount val="22"/>
                <c:pt idx="9">
                  <c:v>0.38266666666666665</c:v>
                </c:pt>
                <c:pt idx="17">
                  <c:v>0.27</c:v>
                </c:pt>
                <c:pt idx="21">
                  <c:v>0.36</c:v>
                </c:pt>
              </c:numCache>
            </c:numRef>
          </c:yVal>
          <c:smooth val="0"/>
        </c:ser>
        <c:ser>
          <c:idx val="51"/>
          <c:order val="51"/>
          <c:tx>
            <c:strRef>
              <c:f>Cd!$CJ$1</c:f>
              <c:strCache>
                <c:ptCount val="1"/>
                <c:pt idx="0">
                  <c:v>SD55438864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Cd!$CJ$2:$CJ$23</c:f>
              <c:numCache>
                <c:formatCode>General</c:formatCode>
                <c:ptCount val="22"/>
                <c:pt idx="16">
                  <c:v>0.3</c:v>
                </c:pt>
                <c:pt idx="19">
                  <c:v>0.42</c:v>
                </c:pt>
              </c:numCache>
            </c:numRef>
          </c:yVal>
          <c:smooth val="0"/>
        </c:ser>
        <c:ser>
          <c:idx val="52"/>
          <c:order val="52"/>
          <c:tx>
            <c:strRef>
              <c:f>Cd!$CK$1</c:f>
              <c:strCache>
                <c:ptCount val="1"/>
                <c:pt idx="0">
                  <c:v>SD60081194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Cd!$CK$2:$CK$23</c:f>
              <c:numCache>
                <c:formatCode>General</c:formatCode>
                <c:ptCount val="22"/>
                <c:pt idx="13">
                  <c:v>0.17599999999999999</c:v>
                </c:pt>
                <c:pt idx="18">
                  <c:v>0.32</c:v>
                </c:pt>
              </c:numCache>
            </c:numRef>
          </c:yVal>
          <c:smooth val="0"/>
        </c:ser>
        <c:ser>
          <c:idx val="53"/>
          <c:order val="53"/>
          <c:tx>
            <c:strRef>
              <c:f>Cd!$CL$1</c:f>
              <c:strCache>
                <c:ptCount val="1"/>
                <c:pt idx="0">
                  <c:v>SD63802638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Cd!$CL$2:$CL$23</c:f>
              <c:numCache>
                <c:formatCode>General</c:formatCode>
                <c:ptCount val="22"/>
                <c:pt idx="13">
                  <c:v>0.49399999999999999</c:v>
                </c:pt>
                <c:pt idx="19">
                  <c:v>0.35</c:v>
                </c:pt>
              </c:numCache>
            </c:numRef>
          </c:yVal>
          <c:smooth val="0"/>
        </c:ser>
        <c:ser>
          <c:idx val="54"/>
          <c:order val="54"/>
          <c:tx>
            <c:strRef>
              <c:f>Cd!$CM$1</c:f>
              <c:strCache>
                <c:ptCount val="1"/>
                <c:pt idx="0">
                  <c:v>SD64410651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Cd!$CM$2:$CM$23</c:f>
              <c:numCache>
                <c:formatCode>General</c:formatCode>
                <c:ptCount val="22"/>
                <c:pt idx="10">
                  <c:v>0.20499999999999999</c:v>
                </c:pt>
                <c:pt idx="19">
                  <c:v>0.44</c:v>
                </c:pt>
              </c:numCache>
            </c:numRef>
          </c:yVal>
          <c:smooth val="0"/>
        </c:ser>
        <c:ser>
          <c:idx val="55"/>
          <c:order val="55"/>
          <c:tx>
            <c:strRef>
              <c:f>Cd!$CN$1</c:f>
              <c:strCache>
                <c:ptCount val="1"/>
                <c:pt idx="0">
                  <c:v>SD71403712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Cd!$CN$2:$CN$23</c:f>
              <c:numCache>
                <c:formatCode>General</c:formatCode>
                <c:ptCount val="22"/>
                <c:pt idx="7">
                  <c:v>0.05</c:v>
                </c:pt>
                <c:pt idx="21">
                  <c:v>0.62</c:v>
                </c:pt>
              </c:numCache>
            </c:numRef>
          </c:yVal>
          <c:smooth val="0"/>
        </c:ser>
        <c:ser>
          <c:idx val="56"/>
          <c:order val="56"/>
          <c:tx>
            <c:strRef>
              <c:f>Cd!$CO$1</c:f>
              <c:strCache>
                <c:ptCount val="1"/>
                <c:pt idx="0">
                  <c:v>SD75763538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Cd!$CO$2:$CO$23</c:f>
              <c:numCache>
                <c:formatCode>General</c:formatCode>
                <c:ptCount val="22"/>
                <c:pt idx="19">
                  <c:v>0.56499999999999995</c:v>
                </c:pt>
              </c:numCache>
            </c:numRef>
          </c:yVal>
          <c:smooth val="0"/>
        </c:ser>
        <c:ser>
          <c:idx val="57"/>
          <c:order val="57"/>
          <c:tx>
            <c:strRef>
              <c:f>Cd!$CP$1</c:f>
              <c:strCache>
                <c:ptCount val="1"/>
                <c:pt idx="0">
                  <c:v>SD77834829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Cd!$CP$2:$CP$23</c:f>
              <c:numCache>
                <c:formatCode>General</c:formatCode>
                <c:ptCount val="22"/>
                <c:pt idx="10">
                  <c:v>1.26</c:v>
                </c:pt>
                <c:pt idx="18">
                  <c:v>1.27</c:v>
                </c:pt>
              </c:numCache>
            </c:numRef>
          </c:yVal>
          <c:smooth val="0"/>
        </c:ser>
        <c:ser>
          <c:idx val="58"/>
          <c:order val="58"/>
          <c:tx>
            <c:strRef>
              <c:f>Cd!$CQ$1</c:f>
              <c:strCache>
                <c:ptCount val="1"/>
                <c:pt idx="0">
                  <c:v>SD78004881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Cd!$CQ$2:$CQ$23</c:f>
              <c:numCache>
                <c:formatCode>General</c:formatCode>
                <c:ptCount val="22"/>
                <c:pt idx="10">
                  <c:v>0.64300000000000002</c:v>
                </c:pt>
                <c:pt idx="18">
                  <c:v>0.61</c:v>
                </c:pt>
              </c:numCache>
            </c:numRef>
          </c:yVal>
          <c:smooth val="0"/>
        </c:ser>
        <c:ser>
          <c:idx val="59"/>
          <c:order val="59"/>
          <c:tx>
            <c:strRef>
              <c:f>Cd!$CR$1</c:f>
              <c:strCache>
                <c:ptCount val="1"/>
                <c:pt idx="0">
                  <c:v>SD78334807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Cd!$CR$2:$CR$23</c:f>
              <c:numCache>
                <c:formatCode>General</c:formatCode>
                <c:ptCount val="22"/>
                <c:pt idx="10">
                  <c:v>0.38600000000000001</c:v>
                </c:pt>
                <c:pt idx="18">
                  <c:v>1.06</c:v>
                </c:pt>
              </c:numCache>
            </c:numRef>
          </c:yVal>
          <c:smooth val="0"/>
        </c:ser>
        <c:ser>
          <c:idx val="60"/>
          <c:order val="60"/>
          <c:tx>
            <c:strRef>
              <c:f>Cd!$CS$1</c:f>
              <c:strCache>
                <c:ptCount val="1"/>
                <c:pt idx="0">
                  <c:v>SD79204790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Cd!$CS$2:$CS$23</c:f>
              <c:numCache>
                <c:formatCode>General</c:formatCode>
                <c:ptCount val="22"/>
                <c:pt idx="4">
                  <c:v>0.83</c:v>
                </c:pt>
                <c:pt idx="21">
                  <c:v>0.93</c:v>
                </c:pt>
              </c:numCache>
            </c:numRef>
          </c:yVal>
          <c:smooth val="0"/>
        </c:ser>
        <c:ser>
          <c:idx val="61"/>
          <c:order val="61"/>
          <c:tx>
            <c:strRef>
              <c:f>Cd!$CT$1</c:f>
              <c:strCache>
                <c:ptCount val="1"/>
                <c:pt idx="0">
                  <c:v>SD79424738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Cd!$CT$2:$CT$23</c:f>
              <c:numCache>
                <c:formatCode>General</c:formatCode>
                <c:ptCount val="22"/>
                <c:pt idx="6">
                  <c:v>0.99</c:v>
                </c:pt>
                <c:pt idx="21">
                  <c:v>0.8</c:v>
                </c:pt>
              </c:numCache>
            </c:numRef>
          </c:yVal>
          <c:smooth val="0"/>
        </c:ser>
        <c:ser>
          <c:idx val="62"/>
          <c:order val="62"/>
          <c:tx>
            <c:strRef>
              <c:f>Cd!$CU$1</c:f>
              <c:strCache>
                <c:ptCount val="1"/>
                <c:pt idx="0">
                  <c:v>SD80342979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Cd!$CU$2:$CU$23</c:f>
              <c:numCache>
                <c:formatCode>General</c:formatCode>
                <c:ptCount val="22"/>
                <c:pt idx="12">
                  <c:v>0.58550000000000002</c:v>
                </c:pt>
                <c:pt idx="21">
                  <c:v>0.26</c:v>
                </c:pt>
              </c:numCache>
            </c:numRef>
          </c:yVal>
          <c:smooth val="0"/>
        </c:ser>
        <c:ser>
          <c:idx val="63"/>
          <c:order val="63"/>
          <c:tx>
            <c:strRef>
              <c:f>Cd!$CV$1</c:f>
              <c:strCache>
                <c:ptCount val="1"/>
                <c:pt idx="0">
                  <c:v>SD82903672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Cd!$CV$2:$CV$23</c:f>
              <c:numCache>
                <c:formatCode>General</c:formatCode>
                <c:ptCount val="22"/>
                <c:pt idx="12">
                  <c:v>0.56399999999999995</c:v>
                </c:pt>
                <c:pt idx="17">
                  <c:v>0.28999999999999998</c:v>
                </c:pt>
              </c:numCache>
            </c:numRef>
          </c:yVal>
          <c:smooth val="0"/>
        </c:ser>
        <c:ser>
          <c:idx val="64"/>
          <c:order val="64"/>
          <c:tx>
            <c:strRef>
              <c:f>Cd!$CW$1</c:f>
              <c:strCache>
                <c:ptCount val="1"/>
                <c:pt idx="0">
                  <c:v>SD83133574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Cd!$CW$2:$CW$23</c:f>
              <c:numCache>
                <c:formatCode>General</c:formatCode>
                <c:ptCount val="22"/>
                <c:pt idx="12">
                  <c:v>0.40899999999999997</c:v>
                </c:pt>
                <c:pt idx="20">
                  <c:v>1.33</c:v>
                </c:pt>
              </c:numCache>
            </c:numRef>
          </c:yVal>
          <c:smooth val="0"/>
        </c:ser>
        <c:ser>
          <c:idx val="65"/>
          <c:order val="65"/>
          <c:tx>
            <c:strRef>
              <c:f>Cd!$CX$1</c:f>
              <c:strCache>
                <c:ptCount val="1"/>
                <c:pt idx="0">
                  <c:v>SD84644923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Cd!$CX$2:$CX$23</c:f>
              <c:numCache>
                <c:formatCode>General</c:formatCode>
                <c:ptCount val="22"/>
                <c:pt idx="12">
                  <c:v>0.81599999999999995</c:v>
                </c:pt>
                <c:pt idx="17">
                  <c:v>0.77</c:v>
                </c:pt>
              </c:numCache>
            </c:numRef>
          </c:yVal>
          <c:smooth val="0"/>
        </c:ser>
        <c:ser>
          <c:idx val="66"/>
          <c:order val="66"/>
          <c:tx>
            <c:strRef>
              <c:f>Cd!$CY$1</c:f>
              <c:strCache>
                <c:ptCount val="1"/>
                <c:pt idx="0">
                  <c:v>SD84994962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Cd!$CY$2:$CY$23</c:f>
              <c:numCache>
                <c:formatCode>General</c:formatCode>
                <c:ptCount val="22"/>
                <c:pt idx="12">
                  <c:v>0.73</c:v>
                </c:pt>
                <c:pt idx="17">
                  <c:v>1.01</c:v>
                </c:pt>
              </c:numCache>
            </c:numRef>
          </c:yVal>
          <c:smooth val="0"/>
        </c:ser>
        <c:ser>
          <c:idx val="67"/>
          <c:order val="67"/>
          <c:tx>
            <c:strRef>
              <c:f>Cd!$CZ$1</c:f>
              <c:strCache>
                <c:ptCount val="1"/>
                <c:pt idx="0">
                  <c:v>SD86474905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Cd!$CZ$2:$CZ$23</c:f>
              <c:numCache>
                <c:formatCode>General</c:formatCode>
                <c:ptCount val="22"/>
                <c:pt idx="12">
                  <c:v>1.0215000000000001</c:v>
                </c:pt>
                <c:pt idx="17">
                  <c:v>1.26</c:v>
                </c:pt>
              </c:numCache>
            </c:numRef>
          </c:yVal>
          <c:smooth val="0"/>
        </c:ser>
        <c:ser>
          <c:idx val="68"/>
          <c:order val="68"/>
          <c:tx>
            <c:strRef>
              <c:f>Cd!$DA$1</c:f>
              <c:strCache>
                <c:ptCount val="1"/>
                <c:pt idx="0">
                  <c:v>SD87104900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Cd!$DA$2:$DA$23</c:f>
              <c:numCache>
                <c:formatCode>General</c:formatCode>
                <c:ptCount val="22"/>
                <c:pt idx="12">
                  <c:v>0.81200000000000006</c:v>
                </c:pt>
                <c:pt idx="17">
                  <c:v>0.89500000000000002</c:v>
                </c:pt>
              </c:numCache>
            </c:numRef>
          </c:yVal>
          <c:smooth val="0"/>
        </c:ser>
        <c:ser>
          <c:idx val="69"/>
          <c:order val="69"/>
          <c:tx>
            <c:strRef>
              <c:f>Cd!$DB$1</c:f>
              <c:strCache>
                <c:ptCount val="1"/>
                <c:pt idx="0">
                  <c:v>SD87474944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Cd!$DB$2:$DB$23</c:f>
              <c:numCache>
                <c:formatCode>General</c:formatCode>
                <c:ptCount val="22"/>
                <c:pt idx="12">
                  <c:v>0.98899999999999999</c:v>
                </c:pt>
                <c:pt idx="17">
                  <c:v>0.93500000000000005</c:v>
                </c:pt>
              </c:numCache>
            </c:numRef>
          </c:yVal>
          <c:smooth val="0"/>
        </c:ser>
        <c:ser>
          <c:idx val="70"/>
          <c:order val="70"/>
          <c:tx>
            <c:strRef>
              <c:f>Cd!$DC$1</c:f>
              <c:strCache>
                <c:ptCount val="1"/>
                <c:pt idx="0">
                  <c:v>SJ29628321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Cd!$DC$2:$DC$23</c:f>
              <c:numCache>
                <c:formatCode>General</c:formatCode>
                <c:ptCount val="22"/>
                <c:pt idx="16">
                  <c:v>0.46333333333333337</c:v>
                </c:pt>
                <c:pt idx="21">
                  <c:v>0.26</c:v>
                </c:pt>
              </c:numCache>
            </c:numRef>
          </c:yVal>
          <c:smooth val="0"/>
        </c:ser>
        <c:ser>
          <c:idx val="71"/>
          <c:order val="71"/>
          <c:tx>
            <c:strRef>
              <c:f>Cd!$DD$1</c:f>
              <c:strCache>
                <c:ptCount val="1"/>
                <c:pt idx="0">
                  <c:v>SJ36457880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Cd!$DD$2:$DD$23</c:f>
              <c:numCache>
                <c:formatCode>General</c:formatCode>
                <c:ptCount val="22"/>
                <c:pt idx="1">
                  <c:v>1.0899999999999999</c:v>
                </c:pt>
                <c:pt idx="21">
                  <c:v>0.26</c:v>
                </c:pt>
              </c:numCache>
            </c:numRef>
          </c:yVal>
          <c:smooth val="0"/>
        </c:ser>
        <c:ser>
          <c:idx val="72"/>
          <c:order val="72"/>
          <c:tx>
            <c:strRef>
              <c:f>Cd!$DE$1</c:f>
              <c:strCache>
                <c:ptCount val="1"/>
                <c:pt idx="0">
                  <c:v>SJ40002626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Cd!$DE$2:$DE$23</c:f>
              <c:numCache>
                <c:formatCode>General</c:formatCode>
                <c:ptCount val="22"/>
                <c:pt idx="10">
                  <c:v>1.2966666666666666</c:v>
                </c:pt>
                <c:pt idx="18">
                  <c:v>0.97333333333333327</c:v>
                </c:pt>
              </c:numCache>
            </c:numRef>
          </c:yVal>
          <c:smooth val="0"/>
        </c:ser>
        <c:ser>
          <c:idx val="73"/>
          <c:order val="73"/>
          <c:tx>
            <c:strRef>
              <c:f>Cd!$DF$1</c:f>
              <c:strCache>
                <c:ptCount val="1"/>
                <c:pt idx="0">
                  <c:v>SJ40942668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Cd!$DF$2:$DF$23</c:f>
              <c:numCache>
                <c:formatCode>General</c:formatCode>
                <c:ptCount val="22"/>
                <c:pt idx="10">
                  <c:v>0.98350000000000004</c:v>
                </c:pt>
                <c:pt idx="18">
                  <c:v>1.0699999999999998</c:v>
                </c:pt>
              </c:numCache>
            </c:numRef>
          </c:yVal>
          <c:smooth val="0"/>
        </c:ser>
        <c:ser>
          <c:idx val="74"/>
          <c:order val="74"/>
          <c:tx>
            <c:strRef>
              <c:f>Cd!$DG$1</c:f>
              <c:strCache>
                <c:ptCount val="1"/>
                <c:pt idx="0">
                  <c:v>SJ44052935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Cd!$DG$2:$DG$23</c:f>
              <c:numCache>
                <c:formatCode>General</c:formatCode>
                <c:ptCount val="22"/>
                <c:pt idx="10">
                  <c:v>0.33300000000000002</c:v>
                </c:pt>
                <c:pt idx="15">
                  <c:v>0.30333333333333334</c:v>
                </c:pt>
              </c:numCache>
            </c:numRef>
          </c:yVal>
          <c:smooth val="0"/>
        </c:ser>
        <c:ser>
          <c:idx val="75"/>
          <c:order val="75"/>
          <c:tx>
            <c:strRef>
              <c:f>Cd!$DH$1</c:f>
              <c:strCache>
                <c:ptCount val="1"/>
                <c:pt idx="0">
                  <c:v>SJ45207680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Cd!$DH$2:$DH$23</c:f>
              <c:numCache>
                <c:formatCode>General</c:formatCode>
                <c:ptCount val="22"/>
                <c:pt idx="5">
                  <c:v>0.41</c:v>
                </c:pt>
                <c:pt idx="16">
                  <c:v>7.8E-2</c:v>
                </c:pt>
              </c:numCache>
            </c:numRef>
          </c:yVal>
          <c:smooth val="0"/>
        </c:ser>
        <c:ser>
          <c:idx val="76"/>
          <c:order val="76"/>
          <c:tx>
            <c:strRef>
              <c:f>Cd!$DI$1</c:f>
              <c:strCache>
                <c:ptCount val="1"/>
                <c:pt idx="0">
                  <c:v>SJ46327723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Cd!$DI$2:$DI$23</c:f>
              <c:numCache>
                <c:formatCode>General</c:formatCode>
                <c:ptCount val="22"/>
                <c:pt idx="1">
                  <c:v>2.2200000000000002</c:v>
                </c:pt>
                <c:pt idx="16">
                  <c:v>7.8E-2</c:v>
                </c:pt>
              </c:numCache>
            </c:numRef>
          </c:yVal>
          <c:smooth val="0"/>
        </c:ser>
        <c:ser>
          <c:idx val="77"/>
          <c:order val="77"/>
          <c:tx>
            <c:strRef>
              <c:f>Cd!$DJ$1</c:f>
              <c:strCache>
                <c:ptCount val="1"/>
                <c:pt idx="0">
                  <c:v>SJ46619964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Cd!$DJ$2:$DJ$23</c:f>
              <c:numCache>
                <c:formatCode>General</c:formatCode>
                <c:ptCount val="22"/>
                <c:pt idx="10">
                  <c:v>0.77950000000000008</c:v>
                </c:pt>
                <c:pt idx="18">
                  <c:v>1.125</c:v>
                </c:pt>
              </c:numCache>
            </c:numRef>
          </c:yVal>
          <c:smooth val="0"/>
        </c:ser>
        <c:ser>
          <c:idx val="78"/>
          <c:order val="78"/>
          <c:tx>
            <c:strRef>
              <c:f>Cd!$DK$1</c:f>
              <c:strCache>
                <c:ptCount val="1"/>
                <c:pt idx="0">
                  <c:v>SJ46879899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Cd!$DK$2:$DK$23</c:f>
              <c:numCache>
                <c:formatCode>General</c:formatCode>
                <c:ptCount val="22"/>
                <c:pt idx="7">
                  <c:v>0.05</c:v>
                </c:pt>
                <c:pt idx="18">
                  <c:v>0.85</c:v>
                </c:pt>
              </c:numCache>
            </c:numRef>
          </c:yVal>
          <c:smooth val="0"/>
        </c:ser>
        <c:ser>
          <c:idx val="79"/>
          <c:order val="79"/>
          <c:tx>
            <c:strRef>
              <c:f>Cd!$DL$1</c:f>
              <c:strCache>
                <c:ptCount val="1"/>
                <c:pt idx="0">
                  <c:v>SJ47419740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Cd!$DL$2:$DL$23</c:f>
              <c:numCache>
                <c:formatCode>General</c:formatCode>
                <c:ptCount val="22"/>
                <c:pt idx="10">
                  <c:v>0.42399999999999999</c:v>
                </c:pt>
                <c:pt idx="20">
                  <c:v>0.48</c:v>
                </c:pt>
              </c:numCache>
            </c:numRef>
          </c:yVal>
          <c:smooth val="0"/>
        </c:ser>
        <c:ser>
          <c:idx val="80"/>
          <c:order val="80"/>
          <c:tx>
            <c:strRef>
              <c:f>Cd!$DM$1</c:f>
              <c:strCache>
                <c:ptCount val="1"/>
                <c:pt idx="0">
                  <c:v>SJ47789824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Cd!$DM$2:$DM$23</c:f>
              <c:numCache>
                <c:formatCode>General</c:formatCode>
                <c:ptCount val="22"/>
                <c:pt idx="10">
                  <c:v>0.81299999999999994</c:v>
                </c:pt>
                <c:pt idx="18">
                  <c:v>2.0866666666666664</c:v>
                </c:pt>
              </c:numCache>
            </c:numRef>
          </c:yVal>
          <c:smooth val="0"/>
        </c:ser>
        <c:ser>
          <c:idx val="81"/>
          <c:order val="81"/>
          <c:tx>
            <c:strRef>
              <c:f>Cd!$DN$1</c:f>
              <c:strCache>
                <c:ptCount val="1"/>
                <c:pt idx="0">
                  <c:v>SJ48009668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Cd!$DN$2:$DN$23</c:f>
              <c:numCache>
                <c:formatCode>General</c:formatCode>
                <c:ptCount val="22"/>
                <c:pt idx="9">
                  <c:v>0.59199999999999997</c:v>
                </c:pt>
                <c:pt idx="19">
                  <c:v>0.66500000000000004</c:v>
                </c:pt>
              </c:numCache>
            </c:numRef>
          </c:yVal>
          <c:smooth val="0"/>
        </c:ser>
        <c:ser>
          <c:idx val="82"/>
          <c:order val="82"/>
          <c:tx>
            <c:strRef>
              <c:f>Cd!$DO$1</c:f>
              <c:strCache>
                <c:ptCount val="1"/>
                <c:pt idx="0">
                  <c:v>SJ53018960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Cd!$DO$2:$DO$23</c:f>
              <c:numCache>
                <c:formatCode>General</c:formatCode>
                <c:ptCount val="22"/>
                <c:pt idx="7">
                  <c:v>1.0349999999999999</c:v>
                </c:pt>
                <c:pt idx="19">
                  <c:v>0.57000000000000006</c:v>
                </c:pt>
              </c:numCache>
            </c:numRef>
          </c:yVal>
          <c:smooth val="0"/>
        </c:ser>
        <c:ser>
          <c:idx val="83"/>
          <c:order val="83"/>
          <c:tx>
            <c:strRef>
              <c:f>Cd!$DP$1</c:f>
              <c:strCache>
                <c:ptCount val="1"/>
                <c:pt idx="0">
                  <c:v>SJ53377800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Cd!$DP$2:$DP$23</c:f>
              <c:numCache>
                <c:formatCode>General</c:formatCode>
                <c:ptCount val="22"/>
                <c:pt idx="8">
                  <c:v>0.38500000000000001</c:v>
                </c:pt>
                <c:pt idx="15">
                  <c:v>0.42</c:v>
                </c:pt>
              </c:numCache>
            </c:numRef>
          </c:yVal>
          <c:smooth val="0"/>
        </c:ser>
        <c:ser>
          <c:idx val="84"/>
          <c:order val="84"/>
          <c:tx>
            <c:strRef>
              <c:f>Cd!$DQ$1</c:f>
              <c:strCache>
                <c:ptCount val="1"/>
                <c:pt idx="0">
                  <c:v>SJ53827739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Cd!$DQ$2:$DQ$23</c:f>
              <c:numCache>
                <c:formatCode>General</c:formatCode>
                <c:ptCount val="22"/>
                <c:pt idx="8">
                  <c:v>0.29300000000000004</c:v>
                </c:pt>
                <c:pt idx="17">
                  <c:v>0.15</c:v>
                </c:pt>
              </c:numCache>
            </c:numRef>
          </c:yVal>
          <c:smooth val="0"/>
        </c:ser>
        <c:ser>
          <c:idx val="85"/>
          <c:order val="85"/>
          <c:tx>
            <c:strRef>
              <c:f>Cd!$DR$1</c:f>
              <c:strCache>
                <c:ptCount val="1"/>
                <c:pt idx="0">
                  <c:v>SJ54287705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Cd!$DR$2:$DR$23</c:f>
              <c:numCache>
                <c:formatCode>General</c:formatCode>
                <c:ptCount val="22"/>
                <c:pt idx="8">
                  <c:v>0.1255</c:v>
                </c:pt>
                <c:pt idx="17">
                  <c:v>0.15</c:v>
                </c:pt>
              </c:numCache>
            </c:numRef>
          </c:yVal>
          <c:smooth val="0"/>
        </c:ser>
        <c:ser>
          <c:idx val="86"/>
          <c:order val="86"/>
          <c:tx>
            <c:strRef>
              <c:f>Cd!$DS$1</c:f>
              <c:strCache>
                <c:ptCount val="1"/>
                <c:pt idx="0">
                  <c:v>SJ54889768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Cd!$DS$2:$DS$23</c:f>
              <c:numCache>
                <c:formatCode>General</c:formatCode>
                <c:ptCount val="22"/>
                <c:pt idx="9">
                  <c:v>0.14566666666666669</c:v>
                </c:pt>
                <c:pt idx="19">
                  <c:v>0.40333333333333332</c:v>
                </c:pt>
              </c:numCache>
            </c:numRef>
          </c:yVal>
          <c:smooth val="0"/>
        </c:ser>
        <c:ser>
          <c:idx val="87"/>
          <c:order val="87"/>
          <c:tx>
            <c:strRef>
              <c:f>Cd!$DT$1</c:f>
              <c:strCache>
                <c:ptCount val="1"/>
                <c:pt idx="0">
                  <c:v>SJ55316892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Cd!$DT$2:$DT$23</c:f>
              <c:numCache>
                <c:formatCode>General</c:formatCode>
                <c:ptCount val="22"/>
                <c:pt idx="6">
                  <c:v>0.05</c:v>
                </c:pt>
                <c:pt idx="19">
                  <c:v>0.26</c:v>
                </c:pt>
              </c:numCache>
            </c:numRef>
          </c:yVal>
          <c:smooth val="0"/>
        </c:ser>
        <c:ser>
          <c:idx val="88"/>
          <c:order val="88"/>
          <c:tx>
            <c:strRef>
              <c:f>Cd!$DU$1</c:f>
              <c:strCache>
                <c:ptCount val="1"/>
                <c:pt idx="0">
                  <c:v>SJ55626882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Cd!$DU$2:$DU$23</c:f>
              <c:numCache>
                <c:formatCode>General</c:formatCode>
                <c:ptCount val="22"/>
                <c:pt idx="6">
                  <c:v>0.48199999999999998</c:v>
                </c:pt>
                <c:pt idx="19">
                  <c:v>0.16</c:v>
                </c:pt>
              </c:numCache>
            </c:numRef>
          </c:yVal>
          <c:smooth val="0"/>
        </c:ser>
        <c:ser>
          <c:idx val="89"/>
          <c:order val="89"/>
          <c:tx>
            <c:strRef>
              <c:f>Cd!$DV$1</c:f>
              <c:strCache>
                <c:ptCount val="1"/>
                <c:pt idx="0">
                  <c:v>SJ55916873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Cd!$DV$2:$DV$23</c:f>
              <c:numCache>
                <c:formatCode>General</c:formatCode>
                <c:ptCount val="22"/>
                <c:pt idx="6">
                  <c:v>0.05</c:v>
                </c:pt>
                <c:pt idx="19">
                  <c:v>0.26</c:v>
                </c:pt>
              </c:numCache>
            </c:numRef>
          </c:yVal>
          <c:smooth val="0"/>
        </c:ser>
        <c:ser>
          <c:idx val="90"/>
          <c:order val="90"/>
          <c:tx>
            <c:strRef>
              <c:f>Cd!$DW$1</c:f>
              <c:strCache>
                <c:ptCount val="1"/>
                <c:pt idx="0">
                  <c:v>SJ57009223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Cd!$DW$2:$DW$23</c:f>
              <c:numCache>
                <c:formatCode>General</c:formatCode>
                <c:ptCount val="22"/>
                <c:pt idx="6">
                  <c:v>0.05</c:v>
                </c:pt>
                <c:pt idx="19">
                  <c:v>0.56999999999999995</c:v>
                </c:pt>
              </c:numCache>
            </c:numRef>
          </c:yVal>
          <c:smooth val="0"/>
        </c:ser>
        <c:ser>
          <c:idx val="91"/>
          <c:order val="91"/>
          <c:tx>
            <c:strRef>
              <c:f>Cd!$DX$1</c:f>
              <c:strCache>
                <c:ptCount val="1"/>
                <c:pt idx="0">
                  <c:v>SJ57479418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Cd!$DX$2:$DX$23</c:f>
              <c:numCache>
                <c:formatCode>General</c:formatCode>
                <c:ptCount val="22"/>
                <c:pt idx="11">
                  <c:v>0.53800000000000003</c:v>
                </c:pt>
                <c:pt idx="19">
                  <c:v>0.26500000000000001</c:v>
                </c:pt>
              </c:numCache>
            </c:numRef>
          </c:yVal>
          <c:smooth val="0"/>
        </c:ser>
        <c:ser>
          <c:idx val="92"/>
          <c:order val="92"/>
          <c:tx>
            <c:strRef>
              <c:f>Cd!$DY$1</c:f>
              <c:strCache>
                <c:ptCount val="1"/>
                <c:pt idx="0">
                  <c:v>SJ57749347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Cd!$DY$2:$DY$23</c:f>
              <c:numCache>
                <c:formatCode>General</c:formatCode>
                <c:ptCount val="22"/>
                <c:pt idx="8">
                  <c:v>5.000000000000001E-2</c:v>
                </c:pt>
                <c:pt idx="18">
                  <c:v>0.36999999999999994</c:v>
                </c:pt>
                <c:pt idx="19">
                  <c:v>0.27</c:v>
                </c:pt>
              </c:numCache>
            </c:numRef>
          </c:yVal>
          <c:smooth val="0"/>
        </c:ser>
        <c:ser>
          <c:idx val="93"/>
          <c:order val="93"/>
          <c:tx>
            <c:strRef>
              <c:f>Cd!$DZ$1</c:f>
              <c:strCache>
                <c:ptCount val="1"/>
                <c:pt idx="0">
                  <c:v>SJ58229162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Cd!$DZ$2:$DZ$23</c:f>
              <c:numCache>
                <c:formatCode>General</c:formatCode>
                <c:ptCount val="22"/>
                <c:pt idx="8">
                  <c:v>0.05</c:v>
                </c:pt>
                <c:pt idx="18">
                  <c:v>0.45500000000000002</c:v>
                </c:pt>
              </c:numCache>
            </c:numRef>
          </c:yVal>
          <c:smooth val="0"/>
        </c:ser>
        <c:ser>
          <c:idx val="94"/>
          <c:order val="94"/>
          <c:tx>
            <c:strRef>
              <c:f>Cd!$EA$1</c:f>
              <c:strCache>
                <c:ptCount val="1"/>
                <c:pt idx="0">
                  <c:v>SJ58558232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Cd!$EA$2:$EA$23</c:f>
              <c:numCache>
                <c:formatCode>General</c:formatCode>
                <c:ptCount val="22"/>
                <c:pt idx="11">
                  <c:v>0.29599999999999999</c:v>
                </c:pt>
                <c:pt idx="20">
                  <c:v>0.26</c:v>
                </c:pt>
              </c:numCache>
            </c:numRef>
          </c:yVal>
          <c:smooth val="0"/>
        </c:ser>
        <c:ser>
          <c:idx val="95"/>
          <c:order val="95"/>
          <c:tx>
            <c:strRef>
              <c:f>Cd!$EB$1</c:f>
              <c:strCache>
                <c:ptCount val="1"/>
                <c:pt idx="0">
                  <c:v>SJ59119667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Cd!$EB$2:$EB$23</c:f>
              <c:numCache>
                <c:formatCode>General</c:formatCode>
                <c:ptCount val="22"/>
                <c:pt idx="9">
                  <c:v>0.32850000000000001</c:v>
                </c:pt>
                <c:pt idx="19">
                  <c:v>0.52499999999999991</c:v>
                </c:pt>
                <c:pt idx="21">
                  <c:v>0.33</c:v>
                </c:pt>
              </c:numCache>
            </c:numRef>
          </c:yVal>
          <c:smooth val="0"/>
        </c:ser>
        <c:ser>
          <c:idx val="96"/>
          <c:order val="96"/>
          <c:tx>
            <c:strRef>
              <c:f>Cd!$EC$1</c:f>
              <c:strCache>
                <c:ptCount val="1"/>
                <c:pt idx="0">
                  <c:v>SJ62067812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Cd!$EC$2:$EC$23</c:f>
              <c:numCache>
                <c:formatCode>General</c:formatCode>
                <c:ptCount val="22"/>
                <c:pt idx="10">
                  <c:v>0.33900000000000002</c:v>
                </c:pt>
                <c:pt idx="18">
                  <c:v>0.24</c:v>
                </c:pt>
                <c:pt idx="21">
                  <c:v>0.28999999999999998</c:v>
                </c:pt>
              </c:numCache>
            </c:numRef>
          </c:yVal>
          <c:smooth val="0"/>
        </c:ser>
        <c:ser>
          <c:idx val="97"/>
          <c:order val="97"/>
          <c:tx>
            <c:strRef>
              <c:f>Cd!$ED$1</c:f>
              <c:strCache>
                <c:ptCount val="1"/>
                <c:pt idx="0">
                  <c:v>SJ62567836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Cd!$ED$2:$ED$23</c:f>
              <c:numCache>
                <c:formatCode>General</c:formatCode>
                <c:ptCount val="22"/>
                <c:pt idx="10">
                  <c:v>0.317</c:v>
                </c:pt>
                <c:pt idx="18">
                  <c:v>0.26</c:v>
                </c:pt>
              </c:numCache>
            </c:numRef>
          </c:yVal>
          <c:smooth val="0"/>
        </c:ser>
        <c:ser>
          <c:idx val="98"/>
          <c:order val="98"/>
          <c:tx>
            <c:strRef>
              <c:f>Cd!$EE$1</c:f>
              <c:strCache>
                <c:ptCount val="1"/>
                <c:pt idx="0">
                  <c:v>SJ64868417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Cd!$EE$2:$EE$23</c:f>
              <c:numCache>
                <c:formatCode>General</c:formatCode>
                <c:ptCount val="22"/>
                <c:pt idx="6">
                  <c:v>0.47099999999999997</c:v>
                </c:pt>
                <c:pt idx="19">
                  <c:v>0.2</c:v>
                </c:pt>
              </c:numCache>
            </c:numRef>
          </c:yVal>
          <c:smooth val="0"/>
        </c:ser>
        <c:ser>
          <c:idx val="99"/>
          <c:order val="99"/>
          <c:tx>
            <c:strRef>
              <c:f>Cd!$EF$1</c:f>
              <c:strCache>
                <c:ptCount val="1"/>
                <c:pt idx="0">
                  <c:v>SJ66458634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Cd!$EF$2:$EF$23</c:f>
              <c:numCache>
                <c:formatCode>General</c:formatCode>
                <c:ptCount val="22"/>
                <c:pt idx="6">
                  <c:v>0.495</c:v>
                </c:pt>
                <c:pt idx="19">
                  <c:v>0.46</c:v>
                </c:pt>
              </c:numCache>
            </c:numRef>
          </c:yVal>
          <c:smooth val="0"/>
        </c:ser>
        <c:ser>
          <c:idx val="100"/>
          <c:order val="100"/>
          <c:tx>
            <c:strRef>
              <c:f>Cd!$EG$1</c:f>
              <c:strCache>
                <c:ptCount val="1"/>
                <c:pt idx="0">
                  <c:v>SJ67288225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Cd!$EG$2:$EG$23</c:f>
              <c:numCache>
                <c:formatCode>General</c:formatCode>
                <c:ptCount val="22"/>
                <c:pt idx="6">
                  <c:v>0.05</c:v>
                </c:pt>
                <c:pt idx="19">
                  <c:v>0.20500000000000002</c:v>
                </c:pt>
              </c:numCache>
            </c:numRef>
          </c:yVal>
          <c:smooth val="0"/>
        </c:ser>
        <c:ser>
          <c:idx val="101"/>
          <c:order val="101"/>
          <c:tx>
            <c:strRef>
              <c:f>Cd!$EH$1</c:f>
              <c:strCache>
                <c:ptCount val="1"/>
                <c:pt idx="0">
                  <c:v>SJ68748226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Cd!$EH$2:$EH$23</c:f>
              <c:numCache>
                <c:formatCode>General</c:formatCode>
                <c:ptCount val="22"/>
                <c:pt idx="10">
                  <c:v>0.1555</c:v>
                </c:pt>
                <c:pt idx="19">
                  <c:v>0.33499999999999996</c:v>
                </c:pt>
                <c:pt idx="20">
                  <c:v>0.33999999999999997</c:v>
                </c:pt>
              </c:numCache>
            </c:numRef>
          </c:yVal>
          <c:smooth val="0"/>
        </c:ser>
        <c:ser>
          <c:idx val="102"/>
          <c:order val="102"/>
          <c:tx>
            <c:strRef>
              <c:f>Cd!$EI$1</c:f>
              <c:strCache>
                <c:ptCount val="1"/>
                <c:pt idx="0">
                  <c:v>SJ69017184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Cd!$EI$2:$EI$23</c:f>
              <c:numCache>
                <c:formatCode>General</c:formatCode>
                <c:ptCount val="22"/>
                <c:pt idx="14">
                  <c:v>0.22600000000000001</c:v>
                </c:pt>
                <c:pt idx="19">
                  <c:v>0.24</c:v>
                </c:pt>
              </c:numCache>
            </c:numRef>
          </c:yVal>
          <c:smooth val="0"/>
        </c:ser>
        <c:ser>
          <c:idx val="103"/>
          <c:order val="103"/>
          <c:tx>
            <c:strRef>
              <c:f>Cd!$EJ$1</c:f>
              <c:strCache>
                <c:ptCount val="1"/>
                <c:pt idx="0">
                  <c:v>SJ69808719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Cd!$EJ$2:$EJ$23</c:f>
              <c:numCache>
                <c:formatCode>General</c:formatCode>
                <c:ptCount val="22"/>
                <c:pt idx="12">
                  <c:v>0.2505</c:v>
                </c:pt>
                <c:pt idx="19">
                  <c:v>0.215</c:v>
                </c:pt>
              </c:numCache>
            </c:numRef>
          </c:yVal>
          <c:smooth val="0"/>
        </c:ser>
        <c:ser>
          <c:idx val="104"/>
          <c:order val="104"/>
          <c:tx>
            <c:strRef>
              <c:f>Cd!$EK$1</c:f>
              <c:strCache>
                <c:ptCount val="1"/>
                <c:pt idx="0">
                  <c:v>SJ70567269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Cd!$EK$2:$EK$23</c:f>
              <c:numCache>
                <c:formatCode>General</c:formatCode>
                <c:ptCount val="22"/>
                <c:pt idx="7">
                  <c:v>0.05</c:v>
                </c:pt>
                <c:pt idx="18">
                  <c:v>0.27</c:v>
                </c:pt>
              </c:numCache>
            </c:numRef>
          </c:yVal>
          <c:smooth val="0"/>
        </c:ser>
        <c:ser>
          <c:idx val="105"/>
          <c:order val="105"/>
          <c:tx>
            <c:strRef>
              <c:f>Cd!$EL$1</c:f>
              <c:strCache>
                <c:ptCount val="1"/>
                <c:pt idx="0">
                  <c:v>SJ70828786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Cd!$EL$2:$EL$23</c:f>
              <c:numCache>
                <c:formatCode>General</c:formatCode>
                <c:ptCount val="22"/>
                <c:pt idx="13">
                  <c:v>0.23849999999999999</c:v>
                </c:pt>
                <c:pt idx="19">
                  <c:v>0.28000000000000003</c:v>
                </c:pt>
              </c:numCache>
            </c:numRef>
          </c:yVal>
          <c:smooth val="0"/>
        </c:ser>
        <c:ser>
          <c:idx val="106"/>
          <c:order val="106"/>
          <c:tx>
            <c:strRef>
              <c:f>Cd!$EM$1</c:f>
              <c:strCache>
                <c:ptCount val="1"/>
                <c:pt idx="0">
                  <c:v>SJ71038825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Cd!$EM$2:$EM$23</c:f>
              <c:numCache>
                <c:formatCode>General</c:formatCode>
                <c:ptCount val="22"/>
                <c:pt idx="13">
                  <c:v>1.0265</c:v>
                </c:pt>
                <c:pt idx="16">
                  <c:v>0.31999999999999995</c:v>
                </c:pt>
                <c:pt idx="19">
                  <c:v>1.4525000000000001</c:v>
                </c:pt>
              </c:numCache>
            </c:numRef>
          </c:yVal>
          <c:smooth val="0"/>
        </c:ser>
        <c:ser>
          <c:idx val="107"/>
          <c:order val="107"/>
          <c:tx>
            <c:strRef>
              <c:f>Cd!$EN$1</c:f>
              <c:strCache>
                <c:ptCount val="1"/>
                <c:pt idx="0">
                  <c:v>SJ72958889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Cd!$EN$2:$EN$23</c:f>
              <c:numCache>
                <c:formatCode>General</c:formatCode>
                <c:ptCount val="22"/>
                <c:pt idx="9">
                  <c:v>1.19</c:v>
                </c:pt>
                <c:pt idx="19">
                  <c:v>0.54</c:v>
                </c:pt>
              </c:numCache>
            </c:numRef>
          </c:yVal>
          <c:smooth val="0"/>
        </c:ser>
        <c:ser>
          <c:idx val="108"/>
          <c:order val="108"/>
          <c:tx>
            <c:strRef>
              <c:f>Cd!$EO$1</c:f>
              <c:strCache>
                <c:ptCount val="1"/>
                <c:pt idx="0">
                  <c:v>SJ73658828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Cd!$EO$2:$EO$23</c:f>
              <c:numCache>
                <c:formatCode>General</c:formatCode>
                <c:ptCount val="22"/>
                <c:pt idx="8">
                  <c:v>0.05</c:v>
                </c:pt>
                <c:pt idx="19">
                  <c:v>0.63</c:v>
                </c:pt>
              </c:numCache>
            </c:numRef>
          </c:yVal>
          <c:smooth val="0"/>
        </c:ser>
        <c:ser>
          <c:idx val="109"/>
          <c:order val="109"/>
          <c:tx>
            <c:strRef>
              <c:f>Cd!$EP$1</c:f>
              <c:strCache>
                <c:ptCount val="1"/>
                <c:pt idx="0">
                  <c:v>SJ74108884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Cd!$EP$2:$EP$23</c:f>
              <c:numCache>
                <c:formatCode>General</c:formatCode>
                <c:ptCount val="22"/>
                <c:pt idx="8">
                  <c:v>0.05</c:v>
                </c:pt>
                <c:pt idx="20">
                  <c:v>0.33</c:v>
                </c:pt>
              </c:numCache>
            </c:numRef>
          </c:yVal>
          <c:smooth val="0"/>
        </c:ser>
        <c:ser>
          <c:idx val="110"/>
          <c:order val="110"/>
          <c:tx>
            <c:strRef>
              <c:f>Cd!$EQ$1</c:f>
              <c:strCache>
                <c:ptCount val="1"/>
                <c:pt idx="0">
                  <c:v>SJ75118998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Cd!$EQ$2:$EQ$23</c:f>
              <c:numCache>
                <c:formatCode>General</c:formatCode>
                <c:ptCount val="22"/>
                <c:pt idx="8">
                  <c:v>0.05</c:v>
                </c:pt>
                <c:pt idx="19">
                  <c:v>0.55499999999999994</c:v>
                </c:pt>
              </c:numCache>
            </c:numRef>
          </c:yVal>
          <c:smooth val="0"/>
        </c:ser>
        <c:ser>
          <c:idx val="111"/>
          <c:order val="111"/>
          <c:tx>
            <c:strRef>
              <c:f>Cd!$ER$1</c:f>
              <c:strCache>
                <c:ptCount val="1"/>
                <c:pt idx="0">
                  <c:v>SJ76498159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Cd!$ER$2:$ER$23</c:f>
              <c:numCache>
                <c:formatCode>General</c:formatCode>
                <c:ptCount val="22"/>
                <c:pt idx="9">
                  <c:v>2.5000000000000001E-2</c:v>
                </c:pt>
                <c:pt idx="19">
                  <c:v>0.1358</c:v>
                </c:pt>
              </c:numCache>
            </c:numRef>
          </c:yVal>
          <c:smooth val="0"/>
        </c:ser>
        <c:ser>
          <c:idx val="112"/>
          <c:order val="112"/>
          <c:tx>
            <c:strRef>
              <c:f>Cd!$ES$1</c:f>
              <c:strCache>
                <c:ptCount val="1"/>
                <c:pt idx="0">
                  <c:v>SJ77058227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Cd!$ES$2:$ES$23</c:f>
              <c:numCache>
                <c:formatCode>General</c:formatCode>
                <c:ptCount val="22"/>
                <c:pt idx="8">
                  <c:v>0.05</c:v>
                </c:pt>
                <c:pt idx="18">
                  <c:v>0.23</c:v>
                </c:pt>
              </c:numCache>
            </c:numRef>
          </c:yVal>
          <c:smooth val="0"/>
        </c:ser>
        <c:ser>
          <c:idx val="113"/>
          <c:order val="113"/>
          <c:tx>
            <c:strRef>
              <c:f>Cd!$ET$1</c:f>
              <c:strCache>
                <c:ptCount val="1"/>
                <c:pt idx="0">
                  <c:v>SJ78218249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Cd!$ET$2:$ET$23</c:f>
              <c:numCache>
                <c:formatCode>General</c:formatCode>
                <c:ptCount val="22"/>
                <c:pt idx="0">
                  <c:v>1.71</c:v>
                </c:pt>
                <c:pt idx="19">
                  <c:v>0.375</c:v>
                </c:pt>
              </c:numCache>
            </c:numRef>
          </c:yVal>
          <c:smooth val="0"/>
        </c:ser>
        <c:ser>
          <c:idx val="114"/>
          <c:order val="114"/>
          <c:tx>
            <c:strRef>
              <c:f>Cd!$EU$1</c:f>
              <c:strCache>
                <c:ptCount val="1"/>
                <c:pt idx="0">
                  <c:v>SJ78447142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Cd!$EU$2:$EU$23</c:f>
              <c:numCache>
                <c:formatCode>General</c:formatCode>
                <c:ptCount val="22"/>
                <c:pt idx="9">
                  <c:v>0.39700000000000002</c:v>
                </c:pt>
                <c:pt idx="20">
                  <c:v>0.3</c:v>
                </c:pt>
              </c:numCache>
            </c:numRef>
          </c:yVal>
          <c:smooth val="0"/>
        </c:ser>
        <c:ser>
          <c:idx val="115"/>
          <c:order val="115"/>
          <c:tx>
            <c:strRef>
              <c:f>Cd!$EV$1</c:f>
              <c:strCache>
                <c:ptCount val="1"/>
                <c:pt idx="0">
                  <c:v>SJ78628224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Cd!$EV$2:$EV$23</c:f>
              <c:numCache>
                <c:formatCode>General</c:formatCode>
                <c:ptCount val="22"/>
                <c:pt idx="2">
                  <c:v>1.26</c:v>
                </c:pt>
                <c:pt idx="19">
                  <c:v>0.435</c:v>
                </c:pt>
                <c:pt idx="20">
                  <c:v>0.28000000000000003</c:v>
                </c:pt>
              </c:numCache>
            </c:numRef>
          </c:yVal>
          <c:smooth val="0"/>
        </c:ser>
        <c:ser>
          <c:idx val="116"/>
          <c:order val="116"/>
          <c:tx>
            <c:strRef>
              <c:f>Cd!$EW$1</c:f>
              <c:strCache>
                <c:ptCount val="1"/>
                <c:pt idx="0">
                  <c:v>SJ78957140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Cd!$EW$2:$EW$23</c:f>
              <c:numCache>
                <c:formatCode>General</c:formatCode>
                <c:ptCount val="22"/>
                <c:pt idx="9">
                  <c:v>0.20150000000000001</c:v>
                </c:pt>
                <c:pt idx="20">
                  <c:v>0.28500000000000003</c:v>
                </c:pt>
              </c:numCache>
            </c:numRef>
          </c:yVal>
          <c:smooth val="0"/>
        </c:ser>
        <c:ser>
          <c:idx val="117"/>
          <c:order val="117"/>
          <c:tx>
            <c:strRef>
              <c:f>Cd!$EX$1</c:f>
              <c:strCache>
                <c:ptCount val="1"/>
                <c:pt idx="0">
                  <c:v>SJ80206300</c:v>
                </c:pt>
              </c:strCache>
            </c:strRef>
          </c:tx>
          <c:marker>
            <c:symbol val="none"/>
          </c:marker>
          <c:xVal>
            <c:numRef>
              <c:f>Cd!$AJ$2:$AJ$23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xVal>
          <c:yVal>
            <c:numRef>
              <c:f>Cd!$EX$2:$EX$23</c:f>
              <c:numCache>
                <c:formatCode>General</c:formatCode>
                <c:ptCount val="22"/>
                <c:pt idx="11">
                  <c:v>0.20599999999999999</c:v>
                </c:pt>
                <c:pt idx="19">
                  <c:v>0.31000000000000005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8627456"/>
        <c:axId val="128629376"/>
      </c:scatterChart>
      <c:valAx>
        <c:axId val="128627456"/>
        <c:scaling>
          <c:orientation val="minMax"/>
          <c:min val="1990"/>
        </c:scaling>
        <c:delete val="0"/>
        <c:axPos val="b"/>
        <c:title>
          <c:tx>
            <c:rich>
              <a:bodyPr/>
              <a:lstStyle/>
              <a:p>
                <a:pPr>
                  <a:defRPr sz="1800"/>
                </a:pPr>
                <a:r>
                  <a:rPr lang="en-GB" sz="1800"/>
                  <a:t>Year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128629376"/>
        <c:crosses val="autoZero"/>
        <c:crossBetween val="midCat"/>
      </c:valAx>
      <c:valAx>
        <c:axId val="128629376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800"/>
                </a:pPr>
                <a:r>
                  <a:rPr lang="en-GB" sz="1800" dirty="0"/>
                  <a:t>Cd</a:t>
                </a:r>
                <a:r>
                  <a:rPr lang="en-GB" sz="1800" baseline="0" dirty="0"/>
                  <a:t> Concentration in </a:t>
                </a:r>
                <a:r>
                  <a:rPr lang="en-GB" sz="1800" baseline="0" dirty="0" smtClean="0"/>
                  <a:t>soil (mg/kg)</a:t>
                </a:r>
                <a:endParaRPr lang="en-GB" sz="1800" dirty="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128627456"/>
        <c:crosses val="autoZero"/>
        <c:crossBetween val="midCat"/>
      </c:valAx>
    </c:plotArea>
    <c:plotVisOnly val="1"/>
    <c:dispBlanksAs val="span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Cd!$A$591</c:f>
              <c:strCache>
                <c:ptCount val="1"/>
                <c:pt idx="0">
                  <c:v>lower_q</c:v>
                </c:pt>
              </c:strCache>
            </c:strRef>
          </c:tx>
          <c:spPr>
            <a:ln w="12700">
              <a:solidFill>
                <a:schemeClr val="tx1"/>
              </a:solidFill>
              <a:prstDash val="sysDash"/>
            </a:ln>
          </c:spPr>
          <c:marker>
            <c:symbol val="none"/>
          </c:marker>
          <c:cat>
            <c:numRef>
              <c:f>Cd!$B$594:$W$594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cat>
          <c:val>
            <c:numRef>
              <c:f>Cd!$B$591:$W$591</c:f>
              <c:numCache>
                <c:formatCode>General</c:formatCode>
                <c:ptCount val="22"/>
                <c:pt idx="0">
                  <c:v>0.4</c:v>
                </c:pt>
                <c:pt idx="1">
                  <c:v>0.495</c:v>
                </c:pt>
                <c:pt idx="2">
                  <c:v>0.64600000000000002</c:v>
                </c:pt>
                <c:pt idx="3">
                  <c:v>0.36</c:v>
                </c:pt>
                <c:pt idx="4">
                  <c:v>0.48125000000000001</c:v>
                </c:pt>
                <c:pt idx="5">
                  <c:v>0.29250000000000004</c:v>
                </c:pt>
                <c:pt idx="6">
                  <c:v>0.21249999999999999</c:v>
                </c:pt>
                <c:pt idx="7" formatCode="0.000">
                  <c:v>0.05</c:v>
                </c:pt>
                <c:pt idx="8">
                  <c:v>0.05</c:v>
                </c:pt>
                <c:pt idx="9">
                  <c:v>0.18708333333333332</c:v>
                </c:pt>
                <c:pt idx="10">
                  <c:v>0.2</c:v>
                </c:pt>
                <c:pt idx="11">
                  <c:v>0.20599999999999999</c:v>
                </c:pt>
                <c:pt idx="12">
                  <c:v>0.19075</c:v>
                </c:pt>
                <c:pt idx="13">
                  <c:v>0.26056250000000003</c:v>
                </c:pt>
                <c:pt idx="14">
                  <c:v>0.12375000000000001</c:v>
                </c:pt>
                <c:pt idx="15">
                  <c:v>7.8E-2</c:v>
                </c:pt>
                <c:pt idx="16">
                  <c:v>0.21</c:v>
                </c:pt>
                <c:pt idx="17">
                  <c:v>0.26</c:v>
                </c:pt>
                <c:pt idx="18">
                  <c:v>0.23</c:v>
                </c:pt>
                <c:pt idx="19">
                  <c:v>0.30000000000000004</c:v>
                </c:pt>
                <c:pt idx="20">
                  <c:v>0.26</c:v>
                </c:pt>
                <c:pt idx="21">
                  <c:v>0.26375000000000004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Cd!$A$592</c:f>
              <c:strCache>
                <c:ptCount val="1"/>
                <c:pt idx="0">
                  <c:v>median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ymbol val="none"/>
          </c:marker>
          <c:cat>
            <c:numRef>
              <c:f>Cd!$B$594:$W$594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cat>
          <c:val>
            <c:numRef>
              <c:f>Cd!$B$592:$W$592</c:f>
              <c:numCache>
                <c:formatCode>General</c:formatCode>
                <c:ptCount val="22"/>
                <c:pt idx="0">
                  <c:v>0.94499999999999995</c:v>
                </c:pt>
                <c:pt idx="1">
                  <c:v>1.0899999999999999</c:v>
                </c:pt>
                <c:pt idx="2">
                  <c:v>0.74439999999999995</c:v>
                </c:pt>
                <c:pt idx="3">
                  <c:v>0.64</c:v>
                </c:pt>
                <c:pt idx="4">
                  <c:v>0.87</c:v>
                </c:pt>
                <c:pt idx="5">
                  <c:v>0.35375000000000001</c:v>
                </c:pt>
                <c:pt idx="6">
                  <c:v>0.48049999999999998</c:v>
                </c:pt>
                <c:pt idx="7" formatCode="0.000">
                  <c:v>0.05</c:v>
                </c:pt>
                <c:pt idx="8">
                  <c:v>0.05</c:v>
                </c:pt>
                <c:pt idx="9">
                  <c:v>0.24887500000000001</c:v>
                </c:pt>
                <c:pt idx="10">
                  <c:v>0.36799999999999999</c:v>
                </c:pt>
                <c:pt idx="11">
                  <c:v>0.29875000000000002</c:v>
                </c:pt>
                <c:pt idx="12">
                  <c:v>0.55899999999999994</c:v>
                </c:pt>
                <c:pt idx="13">
                  <c:v>0.34749999999999998</c:v>
                </c:pt>
                <c:pt idx="14">
                  <c:v>0.19500000000000001</c:v>
                </c:pt>
                <c:pt idx="15">
                  <c:v>0.19</c:v>
                </c:pt>
                <c:pt idx="16">
                  <c:v>0.27750000000000002</c:v>
                </c:pt>
                <c:pt idx="17">
                  <c:v>0.34833333333333333</c:v>
                </c:pt>
                <c:pt idx="18">
                  <c:v>0.3</c:v>
                </c:pt>
                <c:pt idx="19">
                  <c:v>0.39</c:v>
                </c:pt>
                <c:pt idx="20">
                  <c:v>0.33</c:v>
                </c:pt>
                <c:pt idx="21">
                  <c:v>0.32416666666666666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Cd!$A$593</c:f>
              <c:strCache>
                <c:ptCount val="1"/>
                <c:pt idx="0">
                  <c:v>upper_q</c:v>
                </c:pt>
              </c:strCache>
            </c:strRef>
          </c:tx>
          <c:spPr>
            <a:ln w="12700">
              <a:solidFill>
                <a:schemeClr val="tx1"/>
              </a:solidFill>
              <a:prstDash val="sysDash"/>
            </a:ln>
          </c:spPr>
          <c:marker>
            <c:symbol val="none"/>
          </c:marker>
          <c:cat>
            <c:numRef>
              <c:f>Cd!$B$594:$W$594</c:f>
              <c:numCache>
                <c:formatCode>General</c:formatCode>
                <c:ptCount val="2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</c:numCache>
            </c:numRef>
          </c:cat>
          <c:val>
            <c:numRef>
              <c:f>Cd!$B$593:$W$593</c:f>
              <c:numCache>
                <c:formatCode>General</c:formatCode>
                <c:ptCount val="22"/>
                <c:pt idx="0">
                  <c:v>1.665</c:v>
                </c:pt>
                <c:pt idx="1">
                  <c:v>1.71</c:v>
                </c:pt>
                <c:pt idx="2">
                  <c:v>1.0033333333333332</c:v>
                </c:pt>
                <c:pt idx="3">
                  <c:v>1.125</c:v>
                </c:pt>
                <c:pt idx="4">
                  <c:v>0.93125000000000002</c:v>
                </c:pt>
                <c:pt idx="5">
                  <c:v>0.44500000000000001</c:v>
                </c:pt>
                <c:pt idx="6">
                  <c:v>0.49</c:v>
                </c:pt>
                <c:pt idx="7" formatCode="0.000">
                  <c:v>0.05</c:v>
                </c:pt>
                <c:pt idx="8">
                  <c:v>0.1255</c:v>
                </c:pt>
                <c:pt idx="9">
                  <c:v>0.40075000000000005</c:v>
                </c:pt>
                <c:pt idx="10">
                  <c:v>0.874</c:v>
                </c:pt>
                <c:pt idx="11">
                  <c:v>0.49524999999999997</c:v>
                </c:pt>
                <c:pt idx="12">
                  <c:v>0.90100000000000002</c:v>
                </c:pt>
                <c:pt idx="13">
                  <c:v>0.48833333333333329</c:v>
                </c:pt>
                <c:pt idx="14">
                  <c:v>0.22525000000000001</c:v>
                </c:pt>
                <c:pt idx="15">
                  <c:v>0.28125</c:v>
                </c:pt>
                <c:pt idx="16">
                  <c:v>0.36</c:v>
                </c:pt>
                <c:pt idx="17">
                  <c:v>0.88875000000000004</c:v>
                </c:pt>
                <c:pt idx="18">
                  <c:v>0.48375000000000001</c:v>
                </c:pt>
                <c:pt idx="19">
                  <c:v>0.52499999999999991</c:v>
                </c:pt>
                <c:pt idx="20">
                  <c:v>0.51</c:v>
                </c:pt>
                <c:pt idx="21">
                  <c:v>0.49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8643840"/>
        <c:axId val="128645376"/>
      </c:lineChart>
      <c:catAx>
        <c:axId val="128643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600"/>
            </a:pPr>
            <a:endParaRPr lang="en-US"/>
          </a:p>
        </c:txPr>
        <c:crossAx val="128645376"/>
        <c:crosses val="autoZero"/>
        <c:auto val="1"/>
        <c:lblAlgn val="ctr"/>
        <c:lblOffset val="100"/>
        <c:noMultiLvlLbl val="0"/>
      </c:catAx>
      <c:valAx>
        <c:axId val="128645376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800"/>
                </a:pPr>
                <a:r>
                  <a:rPr lang="en-GB" sz="1800"/>
                  <a:t>Cd</a:t>
                </a:r>
                <a:r>
                  <a:rPr lang="en-GB" sz="1800" baseline="0"/>
                  <a:t> mg/kg</a:t>
                </a:r>
                <a:endParaRPr lang="en-GB" sz="180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12864384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F8EA1D-728A-4E5F-9A4B-D1A7FD31BCED}" type="datetimeFigureOut">
              <a:rPr lang="en-GB" smtClean="0"/>
              <a:t>25/09/2015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9A8912-DC56-4920-85F1-EA9817C176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00248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Grey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2000" y="116632"/>
            <a:ext cx="6120200" cy="1470025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Presentation title, Arial 32pt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91680" y="5249416"/>
            <a:ext cx="7192888" cy="915888"/>
          </a:xfrm>
        </p:spPr>
        <p:txBody>
          <a:bodyPr>
            <a:normAutofit/>
          </a:bodyPr>
          <a:lstStyle>
            <a:lvl1pPr marL="0" indent="0" algn="r"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Presenter’s Full Name and title, Arial 24pt</a:t>
            </a:r>
          </a:p>
          <a:p>
            <a:r>
              <a:rPr lang="en-US" dirty="0" smtClean="0"/>
              <a:t>Date, Arial 20pt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369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rey Content with b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Slide title, Arial 32pt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Body copy, Arial 20pt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1055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rey Content with band and Impact images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Slide title, Arial 32pt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Body copy, Arial 20pt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6584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rey Content with band and Learning images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Slide title, Arial 32pt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Body copy, Arial 20pt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391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rey Content with band and Research images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Slide title, Arial 32pt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Body copy, Arial 20pt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1012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Grey Content without band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Slide title, Arial 32pt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60000" y="1844823"/>
            <a:ext cx="8604000" cy="446449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Body copy, Arial 20pt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5573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Grey Two Content without band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Slide title, Arial 32pt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44824"/>
            <a:ext cx="4038600" cy="428133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4824"/>
            <a:ext cx="4038600" cy="428133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7912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Blank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97" b="89600"/>
          <a:stretch/>
        </p:blipFill>
        <p:spPr>
          <a:xfrm>
            <a:off x="6877050" y="0"/>
            <a:ext cx="2268000" cy="7132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66666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954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y Final slide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2000" y="116632"/>
            <a:ext cx="6120000" cy="1470025"/>
          </a:xfrm>
        </p:spPr>
        <p:txBody>
          <a:bodyPr>
            <a:normAutofit/>
          </a:bodyPr>
          <a:lstStyle>
            <a:lvl1pPr algn="l">
              <a:defRPr sz="3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Final slide title, Arial 32pt</a:t>
            </a:r>
            <a:endParaRPr lang="en-GB" dirty="0"/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360000" y="1844823"/>
            <a:ext cx="8604000" cy="316835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Body copy, Arial 20pt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8145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001" y="115200"/>
            <a:ext cx="6120200" cy="1468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Slide title, Arial 32pt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000" y="1844823"/>
            <a:ext cx="8604613" cy="31683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Body copy, Arial 20pt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789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</p:sldLayoutIdLst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666666"/>
        </a:buClr>
        <a:buFont typeface="Arial" panose="020B0604020202020204" pitchFamily="34" charset="0"/>
        <a:buChar char="•"/>
        <a:defRPr sz="2000" kern="1200">
          <a:solidFill>
            <a:srgbClr val="66666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666666"/>
        </a:buClr>
        <a:buFont typeface="Arial" panose="020B0604020202020204" pitchFamily="34" charset="0"/>
        <a:buChar char="–"/>
        <a:defRPr sz="2000" kern="1200">
          <a:solidFill>
            <a:srgbClr val="66666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666666"/>
        </a:buClr>
        <a:buFont typeface="Arial" panose="020B0604020202020204" pitchFamily="34" charset="0"/>
        <a:buChar char="•"/>
        <a:defRPr sz="2000" kern="1200">
          <a:solidFill>
            <a:srgbClr val="66666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666666"/>
        </a:buClr>
        <a:buFont typeface="Arial" panose="020B0604020202020204" pitchFamily="34" charset="0"/>
        <a:buChar char="–"/>
        <a:defRPr sz="2000" kern="1200">
          <a:solidFill>
            <a:srgbClr val="66666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666666"/>
        </a:buClr>
        <a:buFont typeface="Arial" panose="020B0604020202020204" pitchFamily="34" charset="0"/>
        <a:buChar char="»"/>
        <a:defRPr sz="2000" kern="1200">
          <a:solidFill>
            <a:srgbClr val="66666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"/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tif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"/><Relationship Id="rId2" Type="http://schemas.openxmlformats.org/officeDocument/2006/relationships/image" Target="../media/image29.ti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"/><Relationship Id="rId2" Type="http://schemas.openxmlformats.org/officeDocument/2006/relationships/image" Target="../media/image31.ti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tif"/><Relationship Id="rId3" Type="http://schemas.openxmlformats.org/officeDocument/2006/relationships/image" Target="../media/image36.tiff"/><Relationship Id="rId7" Type="http://schemas.openxmlformats.org/officeDocument/2006/relationships/image" Target="../media/image40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tiff"/><Relationship Id="rId5" Type="http://schemas.openxmlformats.org/officeDocument/2006/relationships/image" Target="../media/image38.tiff"/><Relationship Id="rId4" Type="http://schemas.openxmlformats.org/officeDocument/2006/relationships/image" Target="../media/image37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"/><Relationship Id="rId2" Type="http://schemas.openxmlformats.org/officeDocument/2006/relationships/image" Target="../media/image42.tif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"/><Relationship Id="rId2" Type="http://schemas.openxmlformats.org/officeDocument/2006/relationships/image" Target="../media/image44.ti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"/><Relationship Id="rId2" Type="http://schemas.openxmlformats.org/officeDocument/2006/relationships/image" Target="../media/image46.tif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"/><Relationship Id="rId2" Type="http://schemas.openxmlformats.org/officeDocument/2006/relationships/image" Target="../media/image48.tif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"/><Relationship Id="rId2" Type="http://schemas.openxmlformats.org/officeDocument/2006/relationships/image" Target="../media/image50.tif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Nutrient Use Efficiency and </a:t>
            </a:r>
            <a:r>
              <a:rPr lang="en-US" dirty="0" err="1" smtClean="0"/>
              <a:t>Biosolids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sz="2400" dirty="0" err="1" smtClean="0"/>
              <a:t>Dr</a:t>
            </a:r>
            <a:r>
              <a:rPr lang="en-US" sz="2400" dirty="0" smtClean="0"/>
              <a:t> Richard Wadsworth, </a:t>
            </a:r>
            <a:r>
              <a:rPr lang="en-US" sz="2400" dirty="0" err="1" smtClean="0"/>
              <a:t>Dr</a:t>
            </a:r>
            <a:r>
              <a:rPr lang="en-US" sz="2400" dirty="0" smtClean="0"/>
              <a:t> Ruben </a:t>
            </a:r>
            <a:r>
              <a:rPr lang="en-US" sz="2400" dirty="0" err="1" smtClean="0"/>
              <a:t>Sakrabani</a:t>
            </a:r>
            <a:r>
              <a:rPr lang="en-US" sz="2400" dirty="0" smtClean="0"/>
              <a:t>, </a:t>
            </a:r>
            <a:r>
              <a:rPr lang="en-US" sz="2400" dirty="0" err="1" smtClean="0"/>
              <a:t>Dr</a:t>
            </a:r>
            <a:r>
              <a:rPr lang="en-US" sz="2400" dirty="0" smtClean="0"/>
              <a:t> Stephen </a:t>
            </a:r>
            <a:r>
              <a:rPr lang="en-US" sz="2400" dirty="0" err="1" smtClean="0"/>
              <a:t>Hallett</a:t>
            </a:r>
            <a:endParaRPr lang="en-US" sz="2400" dirty="0"/>
          </a:p>
          <a:p>
            <a:r>
              <a:rPr lang="en-US" dirty="0" smtClean="0"/>
              <a:t>r.a.wadsworth@cranfield.ac.uk</a:t>
            </a:r>
          </a:p>
          <a:p>
            <a:r>
              <a:rPr lang="en-US" dirty="0" smtClean="0"/>
              <a:t>21</a:t>
            </a:r>
            <a:r>
              <a:rPr lang="en-US" baseline="30000" dirty="0" smtClean="0"/>
              <a:t>st</a:t>
            </a:r>
            <a:r>
              <a:rPr lang="en-US" dirty="0" smtClean="0"/>
              <a:t> September  2015</a:t>
            </a:r>
            <a:endParaRPr lang="en-GB" dirty="0"/>
          </a:p>
          <a:p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772816"/>
            <a:ext cx="4416489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772816"/>
            <a:ext cx="4752528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157192"/>
            <a:ext cx="2195735" cy="157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92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Heavy Metals </a:t>
            </a:r>
            <a:r>
              <a:rPr lang="en-GB" dirty="0" err="1" smtClean="0"/>
              <a:t>eg</a:t>
            </a:r>
            <a:r>
              <a:rPr lang="en-GB" dirty="0" smtClean="0"/>
              <a:t> Cd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251520" y="2060848"/>
            <a:ext cx="403244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Total atmospheric Inputs of </a:t>
            </a:r>
            <a:r>
              <a:rPr lang="en-GB" b="1" u="sng" dirty="0" smtClean="0"/>
              <a:t>Cd</a:t>
            </a:r>
            <a:r>
              <a:rPr lang="en-GB" dirty="0" smtClean="0"/>
              <a:t> in 2011</a:t>
            </a:r>
          </a:p>
          <a:p>
            <a:r>
              <a:rPr lang="en-GB" dirty="0" smtClean="0"/>
              <a:t>(wet + cloud + dry)</a:t>
            </a:r>
          </a:p>
          <a:p>
            <a:endParaRPr lang="en-GB" dirty="0"/>
          </a:p>
          <a:p>
            <a:r>
              <a:rPr lang="en-GB" dirty="0" smtClean="0"/>
              <a:t>Most of England and Wales</a:t>
            </a:r>
          </a:p>
          <a:p>
            <a:r>
              <a:rPr lang="en-GB" dirty="0" smtClean="0"/>
              <a:t>&lt; 600 mg/ha/</a:t>
            </a:r>
            <a:r>
              <a:rPr lang="en-GB" dirty="0" err="1" smtClean="0"/>
              <a:t>yr</a:t>
            </a:r>
            <a:endParaRPr lang="en-GB" dirty="0" smtClean="0"/>
          </a:p>
          <a:p>
            <a:endParaRPr lang="en-GB" dirty="0"/>
          </a:p>
          <a:p>
            <a:r>
              <a:rPr lang="en-GB" dirty="0" smtClean="0"/>
              <a:t>Atmospheric deposition ~53% of total input to agricultural land</a:t>
            </a:r>
          </a:p>
          <a:p>
            <a:endParaRPr lang="en-GB" dirty="0"/>
          </a:p>
          <a:p>
            <a:r>
              <a:rPr lang="en-GB" dirty="0" smtClean="0"/>
              <a:t>(Rural monitoring network previously funded by Defra)</a:t>
            </a:r>
          </a:p>
          <a:p>
            <a:endParaRPr lang="en-GB" dirty="0"/>
          </a:p>
          <a:p>
            <a:r>
              <a:rPr lang="en-GB" dirty="0" smtClean="0"/>
              <a:t>(Note recent experiments suggest that Zn and Cu more important for soil health)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5" t="4849" r="3753" b="10303"/>
          <a:stretch/>
        </p:blipFill>
        <p:spPr>
          <a:xfrm>
            <a:off x="5076056" y="1839034"/>
            <a:ext cx="3816424" cy="498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97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National Soils Inventory </a:t>
            </a:r>
            <a:br>
              <a:rPr lang="en-GB" dirty="0" smtClean="0"/>
            </a:br>
            <a:r>
              <a:rPr lang="en-GB" dirty="0" smtClean="0"/>
              <a:t>Cd in Soils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9" t="20202" r="4325" b="15421"/>
          <a:stretch/>
        </p:blipFill>
        <p:spPr>
          <a:xfrm>
            <a:off x="4841970" y="1772816"/>
            <a:ext cx="4276661" cy="50851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7544" y="2348880"/>
            <a:ext cx="41764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Point data with a 5km spacing.</a:t>
            </a:r>
          </a:p>
          <a:p>
            <a:endParaRPr lang="en-GB" dirty="0"/>
          </a:p>
          <a:p>
            <a:r>
              <a:rPr lang="en-GB" dirty="0" smtClean="0"/>
              <a:t>Some high values can be related 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Past land use, (</a:t>
            </a:r>
            <a:r>
              <a:rPr lang="en-GB" dirty="0" err="1" smtClean="0"/>
              <a:t>eg</a:t>
            </a:r>
            <a:r>
              <a:rPr lang="en-GB" dirty="0" smtClean="0"/>
              <a:t> low quality Phosphate fertilisers on Salisbury Plain),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Pollution, (</a:t>
            </a:r>
            <a:r>
              <a:rPr lang="en-GB" dirty="0" err="1" smtClean="0"/>
              <a:t>eg</a:t>
            </a:r>
            <a:r>
              <a:rPr lang="en-GB" dirty="0" smtClean="0"/>
              <a:t> </a:t>
            </a:r>
            <a:r>
              <a:rPr lang="en-GB" dirty="0" err="1" smtClean="0"/>
              <a:t>Avonmouth</a:t>
            </a:r>
            <a:r>
              <a:rPr lang="en-GB" dirty="0" smtClean="0"/>
              <a:t> Smelter),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Geology, (</a:t>
            </a:r>
            <a:r>
              <a:rPr lang="en-GB" dirty="0" err="1" smtClean="0"/>
              <a:t>eg</a:t>
            </a:r>
            <a:r>
              <a:rPr lang="en-GB" dirty="0" smtClean="0"/>
              <a:t> some marine clays)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Topography (</a:t>
            </a:r>
            <a:r>
              <a:rPr lang="en-GB" dirty="0" err="1" smtClean="0"/>
              <a:t>eg</a:t>
            </a:r>
            <a:r>
              <a:rPr lang="en-GB" dirty="0" smtClean="0"/>
              <a:t> high rainfall areas).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5679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Monte Carlo Simulations of a Cd in Arable Soils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 smtClean="0"/>
              <a:t>Crop – continuous wheat – yield 5 to 7 t/ha/</a:t>
            </a:r>
            <a:r>
              <a:rPr lang="en-GB" dirty="0" err="1" smtClean="0"/>
              <a:t>yr</a:t>
            </a:r>
            <a:endParaRPr lang="en-GB" dirty="0" smtClean="0"/>
          </a:p>
          <a:p>
            <a:r>
              <a:rPr lang="en-GB" dirty="0" smtClean="0"/>
              <a:t>P</a:t>
            </a:r>
            <a:r>
              <a:rPr lang="en-GB" baseline="-25000" dirty="0" smtClean="0"/>
              <a:t>2</a:t>
            </a:r>
            <a:r>
              <a:rPr lang="en-GB" dirty="0" smtClean="0"/>
              <a:t>O</a:t>
            </a:r>
            <a:r>
              <a:rPr lang="en-GB" baseline="-25000" dirty="0" smtClean="0"/>
              <a:t>5</a:t>
            </a:r>
            <a:r>
              <a:rPr lang="en-GB" dirty="0" smtClean="0"/>
              <a:t> requirement 28.9 to 43.1 kg/ha/</a:t>
            </a:r>
            <a:r>
              <a:rPr lang="en-GB" dirty="0" err="1" smtClean="0"/>
              <a:t>yr</a:t>
            </a:r>
            <a:endParaRPr lang="en-GB" dirty="0" smtClean="0"/>
          </a:p>
          <a:p>
            <a:r>
              <a:rPr lang="en-GB" dirty="0" smtClean="0"/>
              <a:t>Assume no erosion, but some leaching</a:t>
            </a:r>
          </a:p>
          <a:p>
            <a:r>
              <a:rPr lang="en-GB" dirty="0" smtClean="0"/>
              <a:t>Assume objective to keep soil P more or less constant</a:t>
            </a:r>
          </a:p>
          <a:p>
            <a:r>
              <a:rPr lang="en-GB" dirty="0" smtClean="0"/>
              <a:t>Cd concentration in wheat 0.07 to 0.09 mg/kg DW</a:t>
            </a:r>
          </a:p>
          <a:p>
            <a:r>
              <a:rPr lang="en-GB" dirty="0" smtClean="0"/>
              <a:t>Cd atmospheric input 200 to 300 mg/ha/</a:t>
            </a:r>
            <a:r>
              <a:rPr lang="en-GB" dirty="0" err="1" smtClean="0"/>
              <a:t>yr</a:t>
            </a:r>
            <a:r>
              <a:rPr lang="en-GB" dirty="0" smtClean="0"/>
              <a:t> (wet + cloud + dry)</a:t>
            </a:r>
          </a:p>
          <a:p>
            <a:r>
              <a:rPr lang="en-GB" dirty="0" smtClean="0"/>
              <a:t>Runoff at 3 levels 0.15 to 0.45, 0.25 to 0.55 or 0.35 to 0.65 m/</a:t>
            </a:r>
            <a:r>
              <a:rPr lang="en-GB" dirty="0" err="1" smtClean="0"/>
              <a:t>yr</a:t>
            </a:r>
            <a:endParaRPr lang="en-GB" dirty="0" smtClean="0"/>
          </a:p>
          <a:p>
            <a:r>
              <a:rPr lang="en-GB" dirty="0" smtClean="0"/>
              <a:t>Percentage P in </a:t>
            </a:r>
            <a:r>
              <a:rPr lang="en-GB" dirty="0" err="1" smtClean="0"/>
              <a:t>biosolids</a:t>
            </a:r>
            <a:r>
              <a:rPr lang="en-GB" dirty="0" smtClean="0"/>
              <a:t> 1.48% to 2.78% (inter-quartile range UU)</a:t>
            </a:r>
          </a:p>
          <a:p>
            <a:r>
              <a:rPr lang="en-GB" dirty="0" smtClean="0"/>
              <a:t>Concentration of Cd in </a:t>
            </a:r>
            <a:r>
              <a:rPr lang="en-GB" dirty="0" err="1" smtClean="0"/>
              <a:t>biosolids</a:t>
            </a:r>
            <a:r>
              <a:rPr lang="en-GB" dirty="0" smtClean="0"/>
              <a:t> 1.08 to 1.95 mg/kg (inter-quartile UU)</a:t>
            </a:r>
          </a:p>
          <a:p>
            <a:r>
              <a:rPr lang="en-GB" dirty="0" smtClean="0"/>
              <a:t>Concentration of Cd in conventional fertiliser 20 to 40 mg/kg</a:t>
            </a:r>
          </a:p>
          <a:p>
            <a:r>
              <a:rPr lang="en-GB" dirty="0" smtClean="0"/>
              <a:t>Conversion between P</a:t>
            </a:r>
            <a:r>
              <a:rPr lang="en-GB" baseline="-25000" dirty="0" smtClean="0"/>
              <a:t>2</a:t>
            </a:r>
            <a:r>
              <a:rPr lang="en-GB" dirty="0" smtClean="0"/>
              <a:t>O</a:t>
            </a:r>
            <a:r>
              <a:rPr lang="en-GB" baseline="-25000" dirty="0" smtClean="0"/>
              <a:t>5 </a:t>
            </a:r>
            <a:r>
              <a:rPr lang="en-GB" dirty="0" smtClean="0"/>
              <a:t>and P = 0.4364</a:t>
            </a:r>
          </a:p>
          <a:p>
            <a:r>
              <a:rPr lang="en-GB" dirty="0" smtClean="0"/>
              <a:t>Cd leaching depends on concentration in soil pore water</a:t>
            </a:r>
          </a:p>
          <a:p>
            <a:r>
              <a:rPr lang="en-GB" dirty="0" smtClean="0"/>
              <a:t>Concentration in soil pore water:</a:t>
            </a:r>
          </a:p>
          <a:p>
            <a:pPr lvl="1"/>
            <a:r>
              <a:rPr lang="en-GB" dirty="0" smtClean="0"/>
              <a:t>Increases with concentration in the soil</a:t>
            </a:r>
          </a:p>
          <a:p>
            <a:pPr lvl="1"/>
            <a:r>
              <a:rPr lang="en-GB" dirty="0" smtClean="0"/>
              <a:t>Decreases with soil pH (3 levels simulated 5.5, 6.5 &amp; 7.5)</a:t>
            </a:r>
          </a:p>
          <a:p>
            <a:pPr lvl="1"/>
            <a:r>
              <a:rPr lang="en-GB" dirty="0" smtClean="0"/>
              <a:t>Decreases with soil organic matter (3 levels simulated 1%, 3% &amp; 5%)</a:t>
            </a:r>
          </a:p>
          <a:p>
            <a:pPr marL="0" lvl="1">
              <a:buFont typeface="Arial" panose="020B0604020202020204" pitchFamily="34" charset="0"/>
              <a:buChar char="•"/>
            </a:pPr>
            <a:r>
              <a:rPr lang="en-GB" dirty="0" smtClean="0"/>
              <a:t>30 years simulation, 100 trials at each permutation of pH, OM and runoff range</a:t>
            </a:r>
          </a:p>
        </p:txBody>
      </p:sp>
    </p:spTree>
    <p:extLst>
      <p:ext uri="{BB962C8B-B14F-4D97-AF65-F5344CB8AC3E}">
        <p14:creationId xmlns:p14="http://schemas.microsoft.com/office/powerpoint/2010/main" val="296244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000" y="115200"/>
            <a:ext cx="7056303" cy="1468800"/>
          </a:xfrm>
        </p:spPr>
        <p:txBody>
          <a:bodyPr>
            <a:normAutofit/>
          </a:bodyPr>
          <a:lstStyle/>
          <a:p>
            <a:r>
              <a:rPr lang="en-GB" dirty="0" smtClean="0"/>
              <a:t>Monte Carlo Simulation of Cd</a:t>
            </a:r>
            <a:br>
              <a:rPr lang="en-GB" dirty="0" smtClean="0"/>
            </a:br>
            <a:r>
              <a:rPr lang="en-GB" dirty="0" smtClean="0"/>
              <a:t>Continuous application of </a:t>
            </a:r>
            <a:r>
              <a:rPr lang="en-GB" dirty="0" err="1" smtClean="0"/>
              <a:t>Biosolids</a:t>
            </a:r>
            <a:endParaRPr lang="en-GB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8175751"/>
              </p:ext>
            </p:extLst>
          </p:nvPr>
        </p:nvGraphicFramePr>
        <p:xfrm>
          <a:off x="395536" y="1772816"/>
          <a:ext cx="8064896" cy="49768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164288" y="5757063"/>
            <a:ext cx="23397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Symbols median of 100 trials (different organic matter contents)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584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Monte Carlo Simulation of Cd</a:t>
            </a:r>
            <a:br>
              <a:rPr lang="en-GB" dirty="0" smtClean="0"/>
            </a:br>
            <a:r>
              <a:rPr lang="en-GB" dirty="0" smtClean="0"/>
              <a:t>comparison of </a:t>
            </a:r>
            <a:r>
              <a:rPr lang="en-GB" dirty="0" err="1" smtClean="0"/>
              <a:t>Biosolids</a:t>
            </a:r>
            <a:r>
              <a:rPr lang="en-GB" dirty="0" smtClean="0"/>
              <a:t> and conventional P</a:t>
            </a:r>
            <a:r>
              <a:rPr lang="en-GB" baseline="-25000" dirty="0" smtClean="0"/>
              <a:t>2</a:t>
            </a:r>
            <a:r>
              <a:rPr lang="en-GB" dirty="0" smtClean="0"/>
              <a:t>O</a:t>
            </a:r>
            <a:r>
              <a:rPr lang="en-GB" baseline="-25000" dirty="0" smtClean="0"/>
              <a:t>5</a:t>
            </a:r>
            <a:r>
              <a:rPr lang="en-GB" dirty="0" smtClean="0"/>
              <a:t> fertiliser</a:t>
            </a:r>
            <a:endParaRPr lang="en-GB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8096167"/>
              </p:ext>
            </p:extLst>
          </p:nvPr>
        </p:nvGraphicFramePr>
        <p:xfrm>
          <a:off x="611560" y="1916832"/>
          <a:ext cx="7920880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804248" y="5373216"/>
            <a:ext cx="24482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Note Nicholson et al 2006, estimate 352 years of </a:t>
            </a:r>
            <a:r>
              <a:rPr lang="en-GB" dirty="0" err="1" smtClean="0"/>
              <a:t>biosolid</a:t>
            </a:r>
            <a:r>
              <a:rPr lang="en-GB" dirty="0" smtClean="0"/>
              <a:t> application to reach advisory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0374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84" y="304016"/>
            <a:ext cx="6912288" cy="1468800"/>
          </a:xfrm>
        </p:spPr>
        <p:txBody>
          <a:bodyPr>
            <a:normAutofit/>
          </a:bodyPr>
          <a:lstStyle/>
          <a:p>
            <a:r>
              <a:rPr lang="en-GB" dirty="0" smtClean="0"/>
              <a:t>Change in soil pH over last 20 years</a:t>
            </a:r>
            <a:br>
              <a:rPr lang="en-GB" dirty="0" smtClean="0"/>
            </a:br>
            <a:r>
              <a:rPr lang="en-GB" dirty="0" smtClean="0"/>
              <a:t>(UU fields with planned application)</a:t>
            </a:r>
            <a:br>
              <a:rPr lang="en-GB" dirty="0" smtClean="0"/>
            </a:br>
            <a:r>
              <a:rPr lang="en-GB" sz="1600" dirty="0" smtClean="0"/>
              <a:t>(sample of 100 fields)</a:t>
            </a:r>
            <a:endParaRPr lang="en-GB" sz="1600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6646594"/>
              </p:ext>
            </p:extLst>
          </p:nvPr>
        </p:nvGraphicFramePr>
        <p:xfrm>
          <a:off x="395536" y="1916832"/>
          <a:ext cx="8208912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8341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Change in pH over 20 years</a:t>
            </a:r>
            <a:br>
              <a:rPr lang="en-GB" dirty="0" smtClean="0"/>
            </a:br>
            <a:r>
              <a:rPr lang="en-GB" sz="1600" dirty="0" smtClean="0"/>
              <a:t>(all UU data)</a:t>
            </a:r>
            <a:endParaRPr lang="en-GB" sz="1600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51583306"/>
              </p:ext>
            </p:extLst>
          </p:nvPr>
        </p:nvGraphicFramePr>
        <p:xfrm>
          <a:off x="683568" y="1844824"/>
          <a:ext cx="7992888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68137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Observed Change in Cd in Soils</a:t>
            </a:r>
            <a:br>
              <a:rPr lang="en-GB" dirty="0" smtClean="0"/>
            </a:br>
            <a:r>
              <a:rPr lang="en-GB" sz="1600" dirty="0" smtClean="0"/>
              <a:t>(sample of 100 fields from UU data)</a:t>
            </a:r>
            <a:endParaRPr lang="en-GB" sz="1600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9874623"/>
              </p:ext>
            </p:extLst>
          </p:nvPr>
        </p:nvGraphicFramePr>
        <p:xfrm>
          <a:off x="683568" y="1916832"/>
          <a:ext cx="7704856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11829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Observed changes in Cd</a:t>
            </a:r>
            <a:br>
              <a:rPr lang="en-GB" dirty="0" smtClean="0"/>
            </a:br>
            <a:r>
              <a:rPr lang="en-GB" sz="1800" dirty="0" smtClean="0"/>
              <a:t>(all UU data)</a:t>
            </a:r>
            <a:endParaRPr lang="en-GB" sz="1800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449039"/>
              </p:ext>
            </p:extLst>
          </p:nvPr>
        </p:nvGraphicFramePr>
        <p:xfrm>
          <a:off x="539552" y="2132856"/>
          <a:ext cx="8208912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8863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National Soil inventory, extrapolation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National Soils Inventory – most comprehensive record of soil chemistry</a:t>
            </a:r>
          </a:p>
          <a:p>
            <a:r>
              <a:rPr lang="en-GB" dirty="0" smtClean="0"/>
              <a:t>Samples at 5 km intervals</a:t>
            </a:r>
          </a:p>
          <a:p>
            <a:r>
              <a:rPr lang="en-GB" dirty="0" smtClean="0"/>
              <a:t>Samples not chosen to be “representative” of the local landscape</a:t>
            </a:r>
          </a:p>
          <a:p>
            <a:r>
              <a:rPr lang="en-GB" dirty="0" smtClean="0"/>
              <a:t>Spatial auto-correlation is low</a:t>
            </a:r>
          </a:p>
          <a:p>
            <a:r>
              <a:rPr lang="en-GB" dirty="0" smtClean="0"/>
              <a:t>Interpolate NSI data by using median regression against soil associations, solid and drift geology and land use.</a:t>
            </a:r>
          </a:p>
          <a:p>
            <a:r>
              <a:rPr lang="en-GB" dirty="0"/>
              <a:t>Median regression allows direct calculation of inter-quartile range for any soil property in the NSI (carbon, pH, P-Olsen </a:t>
            </a:r>
            <a:r>
              <a:rPr lang="en-GB" dirty="0" err="1"/>
              <a:t>etc</a:t>
            </a:r>
            <a:r>
              <a:rPr lang="en-GB" dirty="0" smtClean="0"/>
              <a:t>)</a:t>
            </a:r>
          </a:p>
          <a:p>
            <a:r>
              <a:rPr lang="en-GB" dirty="0" smtClean="0"/>
              <a:t>Weighted average of predictions from the 4 regression equations where the “weight” is proportional the statistical significance of each class. </a:t>
            </a:r>
          </a:p>
          <a:p>
            <a:r>
              <a:rPr lang="en-GB" dirty="0"/>
              <a:t>E</a:t>
            </a:r>
            <a:r>
              <a:rPr lang="en-GB" dirty="0" smtClean="0"/>
              <a:t>xample: from “drift geology”</a:t>
            </a:r>
          </a:p>
          <a:p>
            <a:pPr lvl="1"/>
            <a:r>
              <a:rPr lang="en-GB" dirty="0" smtClean="0"/>
              <a:t>class “peat” = strong support (weight) for high soil carbon</a:t>
            </a:r>
          </a:p>
          <a:p>
            <a:pPr lvl="1"/>
            <a:r>
              <a:rPr lang="en-GB" dirty="0" smtClean="0"/>
              <a:t>class “clay with flints” = no support for any level of soil carbon.</a:t>
            </a:r>
          </a:p>
        </p:txBody>
      </p:sp>
    </p:spTree>
    <p:extLst>
      <p:ext uri="{BB962C8B-B14F-4D97-AF65-F5344CB8AC3E}">
        <p14:creationId xmlns:p14="http://schemas.microsoft.com/office/powerpoint/2010/main" val="1272373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Background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800" dirty="0" smtClean="0"/>
              <a:t>Project is funded by SARIC (Sustainable Agriculture Research and Innovation Club) and NERC (Natural Environment Research Council) as an innovation not research project.</a:t>
            </a:r>
          </a:p>
          <a:p>
            <a:r>
              <a:rPr lang="en-GB" sz="2800" dirty="0" smtClean="0"/>
              <a:t>An attempt to make better use of academic knowledge in a practical, environmentally benign and economically useful way. </a:t>
            </a:r>
            <a:endParaRPr lang="en-GB" sz="2800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649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Example – Soil pH</a:t>
            </a:r>
            <a:br>
              <a:rPr lang="en-GB" dirty="0" smtClean="0"/>
            </a:br>
            <a:r>
              <a:rPr lang="en-GB" dirty="0" smtClean="0"/>
              <a:t>(median estimate)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988840"/>
            <a:ext cx="3057112" cy="432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989320"/>
            <a:ext cx="3057113" cy="4320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9320"/>
            <a:ext cx="3057113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470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Combined data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135" y="1772816"/>
            <a:ext cx="7185865" cy="508518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95736" y="1988840"/>
            <a:ext cx="2664296" cy="1368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772816"/>
            <a:ext cx="3566631" cy="504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74136" y="2029966"/>
            <a:ext cx="20499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Probability that soil pH &lt; 5</a:t>
            </a:r>
          </a:p>
          <a:p>
            <a:endParaRPr lang="en-GB" dirty="0"/>
          </a:p>
          <a:p>
            <a:r>
              <a:rPr lang="en-GB" dirty="0" smtClean="0"/>
              <a:t>White  &lt;25% </a:t>
            </a:r>
          </a:p>
          <a:p>
            <a:r>
              <a:rPr lang="en-GB" dirty="0" smtClean="0"/>
              <a:t>Green 25%-50%</a:t>
            </a:r>
          </a:p>
          <a:p>
            <a:r>
              <a:rPr lang="en-GB" dirty="0" smtClean="0"/>
              <a:t>Yellow 50%-75%</a:t>
            </a:r>
          </a:p>
          <a:p>
            <a:r>
              <a:rPr lang="en-GB" dirty="0" smtClean="0"/>
              <a:t>Blue     &gt;75%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708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Need for Phosphate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sz="2800" dirty="0" smtClean="0"/>
              <a:t>“Safe Sludge Matrix” allows application of </a:t>
            </a:r>
            <a:r>
              <a:rPr lang="en-GB" sz="2800" dirty="0" err="1" smtClean="0"/>
              <a:t>biosolids</a:t>
            </a:r>
            <a:r>
              <a:rPr lang="en-GB" sz="2800" dirty="0" smtClean="0"/>
              <a:t> to many crops.</a:t>
            </a:r>
          </a:p>
          <a:p>
            <a:r>
              <a:rPr lang="en-GB" sz="2800" dirty="0" smtClean="0"/>
              <a:t>Some “unexpected” constraints on </a:t>
            </a:r>
            <a:r>
              <a:rPr lang="en-GB" sz="2800" dirty="0" err="1" smtClean="0"/>
              <a:t>biosolids</a:t>
            </a:r>
            <a:r>
              <a:rPr lang="en-GB" sz="2800" dirty="0" smtClean="0"/>
              <a:t> </a:t>
            </a:r>
            <a:r>
              <a:rPr lang="en-GB" sz="2800" dirty="0" err="1" smtClean="0"/>
              <a:t>eg</a:t>
            </a:r>
            <a:r>
              <a:rPr lang="en-GB" sz="2800" dirty="0" smtClean="0"/>
              <a:t> not allowed on organic farms, not allowed on malting barley …</a:t>
            </a:r>
          </a:p>
          <a:p>
            <a:r>
              <a:rPr lang="en-GB" sz="2800" dirty="0" smtClean="0"/>
              <a:t>Modelled 2 crops, winter cereals and improved grass.</a:t>
            </a:r>
          </a:p>
          <a:p>
            <a:r>
              <a:rPr lang="en-GB" sz="2800" dirty="0" smtClean="0"/>
              <a:t>Area suitable for the 2 crops under current climate and predicted climate in 2050</a:t>
            </a:r>
          </a:p>
          <a:p>
            <a:r>
              <a:rPr lang="en-GB" sz="2800" dirty="0" smtClean="0"/>
              <a:t>Fertiliser recommendations from RB 209.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0536255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Land Suitable for Winter Cereals</a:t>
            </a:r>
            <a:br>
              <a:rPr lang="en-GB" dirty="0" smtClean="0"/>
            </a:br>
            <a:r>
              <a:rPr lang="en-GB" sz="2400" dirty="0" smtClean="0"/>
              <a:t>(increase in suitable area by 2050)</a:t>
            </a:r>
            <a:endParaRPr lang="en-GB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132856"/>
            <a:ext cx="3057112" cy="432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132414"/>
            <a:ext cx="3057112" cy="432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392" y="2133336"/>
            <a:ext cx="3057112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96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000" y="115200"/>
            <a:ext cx="6336223" cy="1468800"/>
          </a:xfrm>
        </p:spPr>
        <p:txBody>
          <a:bodyPr>
            <a:normAutofit/>
          </a:bodyPr>
          <a:lstStyle/>
          <a:p>
            <a:r>
              <a:rPr lang="en-GB" dirty="0" smtClean="0"/>
              <a:t>P</a:t>
            </a:r>
            <a:r>
              <a:rPr lang="en-GB" baseline="-25000" dirty="0" smtClean="0"/>
              <a:t>2</a:t>
            </a:r>
            <a:r>
              <a:rPr lang="en-GB" dirty="0" smtClean="0"/>
              <a:t>O</a:t>
            </a:r>
            <a:r>
              <a:rPr lang="en-GB" baseline="-25000" dirty="0" smtClean="0"/>
              <a:t>5</a:t>
            </a:r>
            <a:r>
              <a:rPr lang="en-GB" dirty="0" smtClean="0"/>
              <a:t> requirements Winter Wheat</a:t>
            </a:r>
            <a:br>
              <a:rPr lang="en-GB" dirty="0" smtClean="0"/>
            </a:br>
            <a:r>
              <a:rPr lang="en-GB" sz="2400" dirty="0" smtClean="0"/>
              <a:t>(RB 209, Fertiliser recommendations)</a:t>
            </a:r>
            <a:endParaRPr lang="en-GB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6" t="10047" r="6856" b="13044"/>
          <a:stretch/>
        </p:blipFill>
        <p:spPr>
          <a:xfrm>
            <a:off x="5076056" y="1792405"/>
            <a:ext cx="4043670" cy="50929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1988840"/>
            <a:ext cx="437094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Well suited             = 8t/ha = 67 kg/P</a:t>
            </a:r>
            <a:r>
              <a:rPr lang="en-GB" baseline="-25000" dirty="0" smtClean="0"/>
              <a:t>2</a:t>
            </a:r>
            <a:r>
              <a:rPr lang="en-GB" dirty="0" smtClean="0"/>
              <a:t>O</a:t>
            </a:r>
            <a:r>
              <a:rPr lang="en-GB" baseline="-25000" dirty="0" smtClean="0"/>
              <a:t>5</a:t>
            </a:r>
          </a:p>
          <a:p>
            <a:r>
              <a:rPr lang="en-GB" dirty="0" smtClean="0"/>
              <a:t>Moderately suited = 6 t/ha = 50 kg</a:t>
            </a:r>
          </a:p>
          <a:p>
            <a:r>
              <a:rPr lang="en-GB" dirty="0" smtClean="0"/>
              <a:t>Marginal                  = 4 t/ha = 34 kg</a:t>
            </a:r>
          </a:p>
          <a:p>
            <a:endParaRPr lang="en-GB" dirty="0" smtClean="0"/>
          </a:p>
          <a:p>
            <a:r>
              <a:rPr lang="en-GB" dirty="0" smtClean="0"/>
              <a:t>“Correction” for existing soil-P concentration</a:t>
            </a:r>
            <a:endParaRPr lang="en-GB" dirty="0"/>
          </a:p>
          <a:p>
            <a:r>
              <a:rPr lang="en-GB" dirty="0" smtClean="0"/>
              <a:t>Soil P index 0 or 1        = + 40 kg</a:t>
            </a:r>
          </a:p>
          <a:p>
            <a:r>
              <a:rPr lang="en-GB" dirty="0" smtClean="0"/>
              <a:t>Soil P index 3 or more = – 40 kg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8405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</a:t>
            </a:r>
            <a:r>
              <a:rPr lang="en-GB" baseline="-25000" dirty="0" smtClean="0"/>
              <a:t>2</a:t>
            </a:r>
            <a:r>
              <a:rPr lang="en-GB" dirty="0" smtClean="0"/>
              <a:t>O</a:t>
            </a:r>
            <a:r>
              <a:rPr lang="en-GB" baseline="-25000" dirty="0" smtClean="0"/>
              <a:t>5</a:t>
            </a:r>
            <a:r>
              <a:rPr lang="en-GB" dirty="0" smtClean="0"/>
              <a:t> requirements Silage &amp; Hay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2" t="10822" r="6856" b="13815"/>
          <a:stretch/>
        </p:blipFill>
        <p:spPr>
          <a:xfrm>
            <a:off x="5066336" y="1789044"/>
            <a:ext cx="4042167" cy="50689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520" y="1988840"/>
            <a:ext cx="4793588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P</a:t>
            </a:r>
            <a:r>
              <a:rPr lang="en-GB" sz="2800" baseline="-25000" dirty="0" smtClean="0"/>
              <a:t>2</a:t>
            </a:r>
            <a:r>
              <a:rPr lang="en-GB" sz="2800" dirty="0" smtClean="0"/>
              <a:t>O</a:t>
            </a:r>
            <a:r>
              <a:rPr lang="en-GB" sz="2800" baseline="-25000" dirty="0" smtClean="0"/>
              <a:t>5</a:t>
            </a:r>
            <a:r>
              <a:rPr lang="en-GB" sz="2800" dirty="0" smtClean="0"/>
              <a:t> = 141 – 3.49 * </a:t>
            </a:r>
            <a:r>
              <a:rPr lang="en-GB" sz="2800" dirty="0" err="1" smtClean="0"/>
              <a:t>Soil_P</a:t>
            </a:r>
            <a:endParaRPr lang="en-GB" sz="2800" dirty="0"/>
          </a:p>
          <a:p>
            <a:endParaRPr lang="en-GB" sz="2800" dirty="0"/>
          </a:p>
          <a:p>
            <a:r>
              <a:rPr lang="en-GB" sz="2400" dirty="0" smtClean="0"/>
              <a:t>Suitability for improved grass = f(elevation, soil association, pH, organic matter, rainfall)</a:t>
            </a:r>
          </a:p>
          <a:p>
            <a:endParaRPr lang="en-GB" sz="2400" dirty="0"/>
          </a:p>
          <a:p>
            <a:r>
              <a:rPr lang="en-GB" sz="2400" dirty="0" smtClean="0"/>
              <a:t>Farm Business Survey – relative area of hay v silage</a:t>
            </a:r>
          </a:p>
          <a:p>
            <a:endParaRPr lang="en-GB" sz="2400" dirty="0"/>
          </a:p>
          <a:p>
            <a:r>
              <a:rPr lang="en-GB" sz="2400" dirty="0" smtClean="0"/>
              <a:t>RB 209 – fertiliser requirements by intensity (number of silage cuts) and soil P-index</a:t>
            </a:r>
          </a:p>
        </p:txBody>
      </p:sp>
    </p:spTree>
    <p:extLst>
      <p:ext uri="{BB962C8B-B14F-4D97-AF65-F5344CB8AC3E}">
        <p14:creationId xmlns:p14="http://schemas.microsoft.com/office/powerpoint/2010/main" val="258220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Phosphate Acceptance Maps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 smtClean="0"/>
              <a:t>Combined need from Winter Wheat plus improved grass under current climate and predicted for 2050</a:t>
            </a:r>
          </a:p>
          <a:p>
            <a:r>
              <a:rPr lang="en-GB" sz="3200" dirty="0" smtClean="0"/>
              <a:t>Subject to constraints / concerns by different stakeholder groups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89006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Data Flow</a:t>
            </a:r>
            <a:endParaRPr lang="en-GB" dirty="0"/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49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Qualitative assessment of </a:t>
            </a:r>
            <a:br>
              <a:rPr lang="en-GB" dirty="0" smtClean="0"/>
            </a:br>
            <a:r>
              <a:rPr lang="en-GB" dirty="0" smtClean="0"/>
              <a:t>attitudes towards </a:t>
            </a:r>
            <a:r>
              <a:rPr lang="en-GB" dirty="0" err="1" smtClean="0"/>
              <a:t>biosolids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6046641"/>
              </p:ext>
            </p:extLst>
          </p:nvPr>
        </p:nvGraphicFramePr>
        <p:xfrm>
          <a:off x="539552" y="1869440"/>
          <a:ext cx="7848872" cy="4719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0373"/>
                <a:gridCol w="1096705"/>
                <a:gridCol w="1505450"/>
                <a:gridCol w="1296144"/>
                <a:gridCol w="18002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Stakeholder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aseline="0" dirty="0" smtClean="0"/>
                        <a:t>not used</a:t>
                      </a:r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problems</a:t>
                      </a:r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successful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Pollution /</a:t>
                      </a:r>
                      <a:r>
                        <a:rPr lang="en-GB" sz="1200" baseline="0" dirty="0" smtClean="0"/>
                        <a:t> nuisance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Poor yields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Individual Farmers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ym typeface="Wingdings" panose="05000000000000000000" pitchFamily="2" charset="2"/>
                        </a:rPr>
                        <a:t>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ym typeface="Wingdings" panose="05000000000000000000" pitchFamily="2" charset="2"/>
                        </a:rPr>
                        <a:t>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ym typeface="Wingdings" panose="05000000000000000000" pitchFamily="2" charset="2"/>
                        </a:rPr>
                        <a:t>  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Food industry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ym typeface="Wingdings" panose="05000000000000000000" pitchFamily="2" charset="2"/>
                        </a:rPr>
                        <a:t>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NFU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ym typeface="Wingdings" panose="05000000000000000000" pitchFamily="2" charset="2"/>
                        </a:rPr>
                        <a:t>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ym typeface="Wingdings" panose="05000000000000000000" pitchFamily="2" charset="2"/>
                        </a:rPr>
                        <a:t>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ym typeface="Wingdings" panose="05000000000000000000" pitchFamily="2" charset="2"/>
                        </a:rPr>
                        <a:t>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General public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ym typeface="Wingdings" panose="05000000000000000000" pitchFamily="2" charset="2"/>
                        </a:rPr>
                        <a:t>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i="0" dirty="0" smtClean="0"/>
                        <a:t>Fertiliser</a:t>
                      </a:r>
                      <a:r>
                        <a:rPr lang="en-GB" i="0" baseline="0" dirty="0" smtClean="0"/>
                        <a:t> producers</a:t>
                      </a:r>
                      <a:endParaRPr lang="en-GB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ym typeface="Wingdings" panose="05000000000000000000" pitchFamily="2" charset="2"/>
                        </a:rPr>
                        <a:t>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ym typeface="Wingdings" panose="05000000000000000000" pitchFamily="2" charset="2"/>
                        </a:rPr>
                        <a:t>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ym typeface="Wingdings" panose="05000000000000000000" pitchFamily="2" charset="2"/>
                        </a:rPr>
                        <a:t>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i="0" dirty="0" smtClean="0"/>
                        <a:t>Fertiliser merchants/blenders</a:t>
                      </a:r>
                      <a:endParaRPr lang="en-GB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ym typeface="Wingdings" panose="05000000000000000000" pitchFamily="2" charset="2"/>
                        </a:rPr>
                        <a:t>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ym typeface="Wingdings" panose="05000000000000000000" pitchFamily="2" charset="2"/>
                        </a:rPr>
                        <a:t>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ym typeface="Wingdings" panose="05000000000000000000" pitchFamily="2" charset="2"/>
                        </a:rPr>
                        <a:t>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EA / Defra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ym typeface="Wingdings" panose="05000000000000000000" pitchFamily="2" charset="2"/>
                        </a:rPr>
                        <a:t>  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ym typeface="Wingdings" panose="05000000000000000000" pitchFamily="2" charset="2"/>
                        </a:rPr>
                        <a:t> 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Water companies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ym typeface="Wingdings" panose="05000000000000000000" pitchFamily="2" charset="2"/>
                        </a:rPr>
                        <a:t>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ym typeface="Wingdings" panose="05000000000000000000" pitchFamily="2" charset="2"/>
                        </a:rPr>
                        <a:t> 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ym typeface="Wingdings" panose="05000000000000000000" pitchFamily="2" charset="2"/>
                        </a:rPr>
                        <a:t>  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DECC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ym typeface="Wingdings" panose="05000000000000000000" pitchFamily="2" charset="2"/>
                        </a:rPr>
                        <a:t> 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ym typeface="Wingdings" panose="05000000000000000000" pitchFamily="2" charset="2"/>
                        </a:rPr>
                        <a:t>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ym typeface="Wingdings" panose="05000000000000000000" pitchFamily="2" charset="2"/>
                        </a:rPr>
                        <a:t> 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baseline="0" dirty="0" smtClean="0"/>
                        <a:t>SARIC / RC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ym typeface="Wingdings" panose="05000000000000000000" pitchFamily="2" charset="2"/>
                        </a:rPr>
                        <a:t> 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ym typeface="Wingdings" panose="05000000000000000000" pitchFamily="2" charset="2"/>
                        </a:rPr>
                        <a:t>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ym typeface="Wingdings" panose="05000000000000000000" pitchFamily="2" charset="2"/>
                        </a:rPr>
                        <a:t> 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477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Stakeholder groups and physical constraints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0991492"/>
              </p:ext>
            </p:extLst>
          </p:nvPr>
        </p:nvGraphicFramePr>
        <p:xfrm>
          <a:off x="360363" y="1844675"/>
          <a:ext cx="8604252" cy="4211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9389"/>
                <a:gridCol w="1440160"/>
                <a:gridCol w="1440160"/>
                <a:gridCol w="1368152"/>
                <a:gridCol w="1296144"/>
                <a:gridCol w="1080247"/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Constraint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Group 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Group 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Group 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Group 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Group 5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Protected Area - pollution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smtClean="0"/>
                        <a:t>*</a:t>
                      </a:r>
                      <a:endParaRPr lang="en-GB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smtClean="0"/>
                        <a:t>*</a:t>
                      </a:r>
                      <a:endParaRPr lang="en-GB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Protected Area - biodiversity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smtClean="0"/>
                        <a:t>*</a:t>
                      </a:r>
                      <a:endParaRPr lang="en-GB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smtClean="0"/>
                        <a:t>*</a:t>
                      </a:r>
                      <a:endParaRPr lang="en-GB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32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Protected Area - landscape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smtClean="0"/>
                        <a:t>*</a:t>
                      </a:r>
                      <a:endParaRPr lang="en-GB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smtClean="0"/>
                        <a:t>*</a:t>
                      </a:r>
                      <a:endParaRPr lang="en-GB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Heavy metal</a:t>
                      </a:r>
                      <a:r>
                        <a:rPr lang="en-GB" baseline="0" dirty="0" smtClean="0"/>
                        <a:t> accumulation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smtClean="0"/>
                        <a:t>*</a:t>
                      </a:r>
                      <a:endParaRPr lang="en-GB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smtClean="0"/>
                        <a:t>*</a:t>
                      </a:r>
                      <a:endParaRPr lang="en-GB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Erosion &gt; soil formation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smtClean="0"/>
                        <a:t>*</a:t>
                      </a:r>
                      <a:endParaRPr lang="en-GB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smtClean="0"/>
                        <a:t>*</a:t>
                      </a:r>
                      <a:endParaRPr lang="en-GB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Distance transported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smtClean="0"/>
                        <a:t>*</a:t>
                      </a:r>
                      <a:endParaRPr lang="en-GB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smtClean="0"/>
                        <a:t>*</a:t>
                      </a:r>
                      <a:endParaRPr lang="en-GB" sz="32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775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Our aims and objectives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I</a:t>
            </a:r>
            <a:r>
              <a:rPr lang="en-GB" dirty="0" smtClean="0"/>
              <a:t>dentify </a:t>
            </a:r>
            <a:r>
              <a:rPr lang="en-GB" dirty="0"/>
              <a:t>key </a:t>
            </a:r>
            <a:r>
              <a:rPr lang="en-GB" dirty="0" smtClean="0"/>
              <a:t>environmental factors </a:t>
            </a:r>
            <a:r>
              <a:rPr lang="en-GB" dirty="0"/>
              <a:t>that influence Nutrient Use </a:t>
            </a:r>
            <a:r>
              <a:rPr lang="en-GB" dirty="0" smtClean="0"/>
              <a:t>Efficiency, </a:t>
            </a:r>
          </a:p>
          <a:p>
            <a:r>
              <a:rPr lang="en-GB" dirty="0" smtClean="0"/>
              <a:t>Synthesise existing knowledge to generate spatially explicit data</a:t>
            </a:r>
          </a:p>
          <a:p>
            <a:r>
              <a:rPr lang="en-GB" dirty="0" smtClean="0"/>
              <a:t>Consult with stakeholders to determine the </a:t>
            </a:r>
            <a:r>
              <a:rPr lang="en-GB" b="1" u="sng" dirty="0" smtClean="0"/>
              <a:t>best use</a:t>
            </a:r>
            <a:r>
              <a:rPr lang="en-GB" dirty="0" smtClean="0"/>
              <a:t> </a:t>
            </a:r>
            <a:r>
              <a:rPr lang="en-GB" dirty="0"/>
              <a:t>of </a:t>
            </a:r>
            <a:r>
              <a:rPr lang="en-GB" dirty="0" err="1"/>
              <a:t>biosolids</a:t>
            </a:r>
            <a:r>
              <a:rPr lang="en-GB" dirty="0"/>
              <a:t> </a:t>
            </a:r>
            <a:endParaRPr lang="en-GB" dirty="0" smtClean="0"/>
          </a:p>
          <a:p>
            <a:r>
              <a:rPr lang="en-GB" dirty="0" smtClean="0"/>
              <a:t>Disseminate knowledge </a:t>
            </a:r>
            <a:r>
              <a:rPr lang="en-GB" dirty="0"/>
              <a:t>through a “Data Hub” </a:t>
            </a:r>
            <a:r>
              <a:rPr lang="en-GB" dirty="0" smtClean="0"/>
              <a:t>such as </a:t>
            </a:r>
            <a:r>
              <a:rPr lang="en-GB" dirty="0" err="1" smtClean="0"/>
              <a:t>LandIS</a:t>
            </a:r>
            <a:r>
              <a:rPr lang="en-GB" dirty="0" smtClean="0"/>
              <a:t>.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“Best” for SARIC ≈ efficient, resilient, </a:t>
            </a:r>
            <a:r>
              <a:rPr lang="en-GB" dirty="0" smtClean="0"/>
              <a:t>sustainable?</a:t>
            </a:r>
            <a:endParaRPr lang="en-GB" dirty="0"/>
          </a:p>
          <a:p>
            <a:r>
              <a:rPr lang="en-GB" dirty="0"/>
              <a:t>“Best” for water companies ≈ </a:t>
            </a:r>
            <a:r>
              <a:rPr lang="en-GB" dirty="0" smtClean="0"/>
              <a:t>trouble free, </a:t>
            </a:r>
            <a:r>
              <a:rPr lang="en-GB" dirty="0"/>
              <a:t>simple</a:t>
            </a:r>
            <a:r>
              <a:rPr lang="en-GB" dirty="0" smtClean="0"/>
              <a:t>?</a:t>
            </a:r>
          </a:p>
          <a:p>
            <a:r>
              <a:rPr lang="en-GB" dirty="0"/>
              <a:t>“Best” of </a:t>
            </a:r>
            <a:r>
              <a:rPr lang="en-GB" dirty="0" smtClean="0"/>
              <a:t>EA </a:t>
            </a:r>
            <a:r>
              <a:rPr lang="en-GB" dirty="0"/>
              <a:t>≈ </a:t>
            </a:r>
            <a:r>
              <a:rPr lang="en-GB" dirty="0" smtClean="0"/>
              <a:t>material disaggregated in pure chemicals?</a:t>
            </a:r>
            <a:endParaRPr lang="en-GB" dirty="0"/>
          </a:p>
          <a:p>
            <a:r>
              <a:rPr lang="en-GB" dirty="0"/>
              <a:t>“Best” for environment ≈ BATNEEC (best available technology not entailing excessive </a:t>
            </a:r>
            <a:r>
              <a:rPr lang="en-GB" dirty="0" smtClean="0"/>
              <a:t>costs) or BPEO (best practical environmental option)?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599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Protected Areas – Pollution – (NVZ), NSA, Groundwater </a:t>
            </a:r>
            <a:r>
              <a:rPr lang="en-GB" dirty="0" err="1" smtClean="0"/>
              <a:t>etc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3" t="9982" r="7911" b="14589"/>
          <a:stretch/>
        </p:blipFill>
        <p:spPr>
          <a:xfrm>
            <a:off x="5103754" y="1772816"/>
            <a:ext cx="4040246" cy="50851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497" y="2204864"/>
            <a:ext cx="48245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Many multiple designations</a:t>
            </a:r>
          </a:p>
          <a:p>
            <a:endParaRPr lang="en-GB" sz="2800" dirty="0"/>
          </a:p>
          <a:p>
            <a:r>
              <a:rPr lang="en-GB" sz="2800" dirty="0" smtClean="0"/>
              <a:t>NVZ considered a constraint on management and timing not on use.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58331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Protected Areas – Biodiversity – SSSI, NNR, SAC, SPA </a:t>
            </a:r>
            <a:r>
              <a:rPr lang="en-GB" dirty="0" err="1" smtClean="0"/>
              <a:t>etc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1" t="9662" r="6309" b="11391"/>
          <a:stretch/>
        </p:blipFill>
        <p:spPr>
          <a:xfrm>
            <a:off x="5203852" y="1780918"/>
            <a:ext cx="3976660" cy="50770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528" y="2060848"/>
            <a:ext cx="43762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Many areas have multiple designations </a:t>
            </a:r>
            <a:r>
              <a:rPr lang="en-GB" sz="2800" dirty="0" err="1" smtClean="0"/>
              <a:t>eg</a:t>
            </a:r>
            <a:r>
              <a:rPr lang="en-GB" sz="2800" dirty="0" smtClean="0"/>
              <a:t>:</a:t>
            </a:r>
          </a:p>
          <a:p>
            <a:r>
              <a:rPr lang="en-GB" sz="2800" dirty="0" smtClean="0"/>
              <a:t>SSSI + NNR + SAC </a:t>
            </a:r>
            <a:r>
              <a:rPr lang="en-GB" sz="2800" dirty="0" err="1" smtClean="0"/>
              <a:t>etc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18800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Protected Areas – Landscape – AONB, </a:t>
            </a:r>
            <a:r>
              <a:rPr lang="en-GB" dirty="0"/>
              <a:t>N</a:t>
            </a:r>
            <a:r>
              <a:rPr lang="en-GB" dirty="0" smtClean="0"/>
              <a:t>ational Parks </a:t>
            </a:r>
            <a:r>
              <a:rPr lang="en-GB" dirty="0" err="1" smtClean="0"/>
              <a:t>etc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6" t="10628" r="6855" b="13043"/>
          <a:stretch/>
        </p:blipFill>
        <p:spPr>
          <a:xfrm>
            <a:off x="5114474" y="1772816"/>
            <a:ext cx="4029526" cy="50851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3528" y="2276872"/>
            <a:ext cx="35857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Data pending for Wales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924328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Heavy Metal Accumulation – </a:t>
            </a:r>
            <a:r>
              <a:rPr lang="en-GB" dirty="0" err="1" smtClean="0"/>
              <a:t>eg</a:t>
            </a:r>
            <a:r>
              <a:rPr lang="en-GB" dirty="0" smtClean="0"/>
              <a:t> Ni (Nickel)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3" t="9854" r="6310" b="12850"/>
          <a:stretch/>
        </p:blipFill>
        <p:spPr>
          <a:xfrm>
            <a:off x="107504" y="1801638"/>
            <a:ext cx="4032448" cy="50563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75656" y="6444044"/>
            <a:ext cx="2424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Atmospheric deposition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0" t="10434" r="6309" b="13237"/>
          <a:stretch/>
        </p:blipFill>
        <p:spPr>
          <a:xfrm>
            <a:off x="5076056" y="1794790"/>
            <a:ext cx="4032448" cy="50246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16216" y="6453336"/>
            <a:ext cx="2370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Median estimate in soil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476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5" t="14686" r="7402" b="10144"/>
          <a:stretch/>
        </p:blipFill>
        <p:spPr>
          <a:xfrm>
            <a:off x="41421" y="1802295"/>
            <a:ext cx="4026523" cy="50830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Heavy metal accumulation – </a:t>
            </a:r>
            <a:br>
              <a:rPr lang="en-GB" dirty="0" smtClean="0"/>
            </a:br>
            <a:r>
              <a:rPr lang="en-GB" dirty="0" smtClean="0"/>
              <a:t>time to reach “Soil </a:t>
            </a:r>
            <a:r>
              <a:rPr lang="en-GB" dirty="0"/>
              <a:t>S</a:t>
            </a:r>
            <a:r>
              <a:rPr lang="en-GB" dirty="0" smtClean="0"/>
              <a:t>creening </a:t>
            </a:r>
            <a:r>
              <a:rPr lang="en-GB" dirty="0"/>
              <a:t>V</a:t>
            </a:r>
            <a:r>
              <a:rPr lang="en-GB" dirty="0" smtClean="0"/>
              <a:t>alue”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169132" y="6381328"/>
            <a:ext cx="4988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Ni</a:t>
            </a:r>
            <a:endParaRPr lang="en-GB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6" t="11594" r="6856" b="13623"/>
          <a:stretch/>
        </p:blipFill>
        <p:spPr>
          <a:xfrm>
            <a:off x="5070445" y="1756792"/>
            <a:ext cx="4110067" cy="51285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96738" y="6309320"/>
            <a:ext cx="35557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Min(Cd, Cu, </a:t>
            </a:r>
            <a:r>
              <a:rPr lang="en-GB" sz="2800" dirty="0" err="1" smtClean="0"/>
              <a:t>Pb</a:t>
            </a:r>
            <a:r>
              <a:rPr lang="en-GB" sz="2800" dirty="0" smtClean="0"/>
              <a:t>, Ni, Zn)</a:t>
            </a:r>
            <a:endParaRPr lang="en-GB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2483768" y="2060848"/>
            <a:ext cx="3822200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2400" dirty="0" smtClean="0"/>
              <a:t>Years to reach SSV</a:t>
            </a:r>
          </a:p>
          <a:p>
            <a:pPr algn="ctr"/>
            <a:r>
              <a:rPr lang="en-GB" sz="2400" dirty="0" smtClean="0"/>
              <a:t>With continuous applications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144773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Erosion – Pan-European Soil Erosion Risk Assessment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323528" y="2420888"/>
            <a:ext cx="41764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R</a:t>
            </a:r>
            <a:r>
              <a:rPr lang="en-GB" sz="2800" dirty="0" smtClean="0"/>
              <a:t>ed areas </a:t>
            </a:r>
          </a:p>
          <a:p>
            <a:endParaRPr lang="en-GB" sz="2800" dirty="0"/>
          </a:p>
          <a:p>
            <a:r>
              <a:rPr lang="en-GB" sz="2800" dirty="0" smtClean="0"/>
              <a:t>erosion  &gt; 1.4 t/ha/</a:t>
            </a:r>
            <a:r>
              <a:rPr lang="en-GB" sz="2800" dirty="0" err="1" smtClean="0"/>
              <a:t>yr</a:t>
            </a:r>
            <a:r>
              <a:rPr lang="en-GB" sz="2800" dirty="0" smtClean="0"/>
              <a:t> </a:t>
            </a:r>
          </a:p>
          <a:p>
            <a:endParaRPr lang="en-GB" sz="2800" dirty="0" smtClean="0"/>
          </a:p>
          <a:p>
            <a:r>
              <a:rPr lang="en-GB" sz="2800" dirty="0"/>
              <a:t>(</a:t>
            </a:r>
            <a:r>
              <a:rPr lang="en-GB" sz="2800" dirty="0" smtClean="0"/>
              <a:t>optimistic estimate of soil formation)</a:t>
            </a:r>
            <a:endParaRPr lang="en-GB" sz="2800" dirty="0"/>
          </a:p>
        </p:txBody>
      </p:sp>
      <p:sp>
        <p:nvSpPr>
          <p:cNvPr id="3" name="Rectangle 2"/>
          <p:cNvSpPr/>
          <p:nvPr/>
        </p:nvSpPr>
        <p:spPr>
          <a:xfrm>
            <a:off x="5004048" y="2636912"/>
            <a:ext cx="648072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2" t="15073" r="7402" b="9952"/>
          <a:stretch/>
        </p:blipFill>
        <p:spPr>
          <a:xfrm>
            <a:off x="5091394" y="1772817"/>
            <a:ext cx="4089117" cy="508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62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Distance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9" t="10628" r="7128" b="13623"/>
          <a:stretch/>
        </p:blipFill>
        <p:spPr>
          <a:xfrm>
            <a:off x="5146092" y="1772816"/>
            <a:ext cx="4034419" cy="50851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512" y="1916832"/>
            <a:ext cx="5311775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2011 Census</a:t>
            </a:r>
          </a:p>
          <a:p>
            <a:r>
              <a:rPr lang="en-GB" sz="2800" dirty="0" err="1" smtClean="0"/>
              <a:t>Biosolids</a:t>
            </a:r>
            <a:r>
              <a:rPr lang="en-GB" sz="2800" dirty="0" smtClean="0"/>
              <a:t> &gt; 1km from urban areas</a:t>
            </a:r>
          </a:p>
          <a:p>
            <a:r>
              <a:rPr lang="en-GB" sz="2800" dirty="0" err="1" smtClean="0"/>
              <a:t>Biosolids</a:t>
            </a:r>
            <a:r>
              <a:rPr lang="en-GB" sz="2800" dirty="0" smtClean="0"/>
              <a:t> &lt; 25 km from urban areas</a:t>
            </a:r>
          </a:p>
          <a:p>
            <a:endParaRPr lang="en-GB" sz="2800" dirty="0"/>
          </a:p>
          <a:p>
            <a:r>
              <a:rPr lang="en-GB" sz="2800" dirty="0" smtClean="0"/>
              <a:t>Urban areas &gt; 100,000 people</a:t>
            </a:r>
          </a:p>
          <a:p>
            <a:r>
              <a:rPr lang="en-GB" sz="2800" dirty="0" smtClean="0"/>
              <a:t>Distance thresholds can be altered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43659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Combining Constraints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1" t="9662" r="6309" b="11391"/>
          <a:stretch/>
        </p:blipFill>
        <p:spPr>
          <a:xfrm>
            <a:off x="539552" y="2133016"/>
            <a:ext cx="1127890" cy="144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6" t="10628" r="6855" b="13043"/>
          <a:stretch/>
        </p:blipFill>
        <p:spPr>
          <a:xfrm>
            <a:off x="2123728" y="2133016"/>
            <a:ext cx="1141063" cy="144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3" t="9982" r="7911" b="14589"/>
          <a:stretch/>
        </p:blipFill>
        <p:spPr>
          <a:xfrm>
            <a:off x="3707904" y="2133016"/>
            <a:ext cx="1144099" cy="144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6" t="11594" r="6856" b="13623"/>
          <a:stretch/>
        </p:blipFill>
        <p:spPr>
          <a:xfrm>
            <a:off x="524408" y="4941168"/>
            <a:ext cx="1154020" cy="144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9" t="10628" r="7128" b="13623"/>
          <a:stretch/>
        </p:blipFill>
        <p:spPr>
          <a:xfrm>
            <a:off x="3726904" y="4869160"/>
            <a:ext cx="1142449" cy="1440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20900" y="1772816"/>
            <a:ext cx="898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SSSI </a:t>
            </a:r>
            <a:r>
              <a:rPr lang="en-GB" dirty="0" err="1" smtClean="0"/>
              <a:t>etc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2345730" y="1772816"/>
            <a:ext cx="930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NP’s </a:t>
            </a:r>
            <a:r>
              <a:rPr lang="en-GB" dirty="0" err="1" smtClean="0"/>
              <a:t>etc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3851920" y="1772816"/>
            <a:ext cx="1034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NSA’s </a:t>
            </a:r>
            <a:r>
              <a:rPr lang="en-GB" dirty="0" err="1" smtClean="0"/>
              <a:t>etc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396007" y="6453336"/>
            <a:ext cx="1439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Heavy metals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2123728" y="6453336"/>
            <a:ext cx="881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Erosion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3995936" y="6381328"/>
            <a:ext cx="735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Travel</a:t>
            </a:r>
            <a:endParaRPr lang="en-GB" dirty="0"/>
          </a:p>
        </p:txBody>
      </p:sp>
      <p:cxnSp>
        <p:nvCxnSpPr>
          <p:cNvPr id="18" name="Elbow Connector 17"/>
          <p:cNvCxnSpPr>
            <a:stCxn id="7" idx="0"/>
          </p:cNvCxnSpPr>
          <p:nvPr/>
        </p:nvCxnSpPr>
        <p:spPr>
          <a:xfrm rot="5400000" flipH="1" flipV="1">
            <a:off x="2773332" y="2643494"/>
            <a:ext cx="625760" cy="3969588"/>
          </a:xfrm>
          <a:prstGeom prst="bentConnector2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/>
          <p:cNvCxnSpPr>
            <a:stCxn id="4" idx="2"/>
          </p:cNvCxnSpPr>
          <p:nvPr/>
        </p:nvCxnSpPr>
        <p:spPr>
          <a:xfrm rot="16200000" flipH="1">
            <a:off x="2716055" y="1960457"/>
            <a:ext cx="742392" cy="3967509"/>
          </a:xfrm>
          <a:prstGeom prst="bentConnector2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5" idx="2"/>
          </p:cNvCxnSpPr>
          <p:nvPr/>
        </p:nvCxnSpPr>
        <p:spPr>
          <a:xfrm>
            <a:off x="2694260" y="3573016"/>
            <a:ext cx="9876" cy="1368152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6" idx="2"/>
            <a:endCxn id="9" idx="0"/>
          </p:cNvCxnSpPr>
          <p:nvPr/>
        </p:nvCxnSpPr>
        <p:spPr>
          <a:xfrm>
            <a:off x="4279954" y="3573016"/>
            <a:ext cx="18175" cy="1296144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2" t="15073" r="7402" b="9952"/>
          <a:stretch/>
        </p:blipFill>
        <p:spPr>
          <a:xfrm>
            <a:off x="2141916" y="4892118"/>
            <a:ext cx="1157938" cy="1440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3" t="14879" r="7675" b="10338"/>
          <a:stretch/>
        </p:blipFill>
        <p:spPr>
          <a:xfrm>
            <a:off x="5091337" y="1756791"/>
            <a:ext cx="4161183" cy="512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589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Group 1</a:t>
            </a:r>
            <a:br>
              <a:rPr lang="en-GB" dirty="0" smtClean="0"/>
            </a:br>
            <a:r>
              <a:rPr lang="en-GB" dirty="0" smtClean="0"/>
              <a:t>All Constraints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3" t="15459" r="7129" b="9952"/>
          <a:stretch/>
        </p:blipFill>
        <p:spPr>
          <a:xfrm>
            <a:off x="0" y="1770045"/>
            <a:ext cx="4187687" cy="51153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8" t="13700" r="6566" b="10358"/>
          <a:stretch/>
        </p:blipFill>
        <p:spPr>
          <a:xfrm>
            <a:off x="5087490" y="1796682"/>
            <a:ext cx="4021014" cy="50166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53205" y="1844824"/>
            <a:ext cx="1483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</a:t>
            </a:r>
            <a:r>
              <a:rPr lang="en-GB" baseline="-25000" dirty="0" smtClean="0"/>
              <a:t>2</a:t>
            </a:r>
            <a:r>
              <a:rPr lang="en-GB" dirty="0" smtClean="0"/>
              <a:t>O</a:t>
            </a:r>
            <a:r>
              <a:rPr lang="en-GB" baseline="-25000" dirty="0" smtClean="0"/>
              <a:t>5</a:t>
            </a:r>
            <a:r>
              <a:rPr lang="en-GB" dirty="0" smtClean="0"/>
              <a:t> kg/ha/</a:t>
            </a:r>
            <a:r>
              <a:rPr lang="en-GB" dirty="0" err="1" smtClean="0"/>
              <a:t>yr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107504" y="1844824"/>
            <a:ext cx="1241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Constraints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986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6" t="14106" r="8495" b="18648"/>
          <a:stretch/>
        </p:blipFill>
        <p:spPr>
          <a:xfrm>
            <a:off x="4991809" y="1826973"/>
            <a:ext cx="4149150" cy="50310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1" t="14106" r="8222" b="19035"/>
          <a:stretch/>
        </p:blipFill>
        <p:spPr>
          <a:xfrm>
            <a:off x="0" y="1826973"/>
            <a:ext cx="4211960" cy="50253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Group </a:t>
            </a:r>
            <a:r>
              <a:rPr lang="en-GB" dirty="0" smtClean="0"/>
              <a:t>2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sz="2700" dirty="0" smtClean="0"/>
              <a:t>NSA, ESA</a:t>
            </a:r>
            <a:r>
              <a:rPr lang="en-GB" sz="2700" dirty="0"/>
              <a:t> </a:t>
            </a:r>
            <a:r>
              <a:rPr lang="en-GB" sz="2700" dirty="0" smtClean="0"/>
              <a:t>&amp; Groundwater</a:t>
            </a:r>
            <a:endParaRPr lang="en-GB" sz="2700" dirty="0"/>
          </a:p>
        </p:txBody>
      </p:sp>
      <p:sp>
        <p:nvSpPr>
          <p:cNvPr id="8" name="TextBox 7"/>
          <p:cNvSpPr txBox="1"/>
          <p:nvPr/>
        </p:nvSpPr>
        <p:spPr>
          <a:xfrm>
            <a:off x="7553205" y="1844824"/>
            <a:ext cx="1483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</a:t>
            </a:r>
            <a:r>
              <a:rPr lang="en-GB" baseline="-25000" dirty="0" smtClean="0"/>
              <a:t>2</a:t>
            </a:r>
            <a:r>
              <a:rPr lang="en-GB" dirty="0" smtClean="0"/>
              <a:t>O</a:t>
            </a:r>
            <a:r>
              <a:rPr lang="en-GB" baseline="-25000" dirty="0" smtClean="0"/>
              <a:t>5</a:t>
            </a:r>
            <a:r>
              <a:rPr lang="en-GB" dirty="0" smtClean="0"/>
              <a:t> kg/ha/</a:t>
            </a:r>
            <a:r>
              <a:rPr lang="en-GB" dirty="0" err="1" smtClean="0"/>
              <a:t>yr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107504" y="1844824"/>
            <a:ext cx="1241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Constraints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311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Nutrient Use Efficiency and </a:t>
            </a:r>
            <a:r>
              <a:rPr lang="en-GB" dirty="0" err="1" smtClean="0"/>
              <a:t>Biosolids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sz="2400" dirty="0" smtClean="0"/>
              <a:t>Data mostly from experimental farms.</a:t>
            </a:r>
          </a:p>
          <a:p>
            <a:r>
              <a:rPr lang="en-GB" sz="2400" dirty="0" smtClean="0"/>
              <a:t>Data mostly small-scale and short-term (some exceptions)</a:t>
            </a:r>
          </a:p>
          <a:p>
            <a:r>
              <a:rPr lang="en-GB" sz="2400" dirty="0" smtClean="0"/>
              <a:t>Data mostly ignores management skill</a:t>
            </a:r>
          </a:p>
          <a:p>
            <a:r>
              <a:rPr lang="en-GB" sz="2400" dirty="0" smtClean="0"/>
              <a:t>Most experiments NUE of N</a:t>
            </a:r>
          </a:p>
          <a:p>
            <a:r>
              <a:rPr lang="en-GB" sz="2400" dirty="0" smtClean="0"/>
              <a:t>Most reports end by stressing importance of P</a:t>
            </a:r>
          </a:p>
          <a:p>
            <a:r>
              <a:rPr lang="en-GB" sz="2400" dirty="0"/>
              <a:t>Crop </a:t>
            </a:r>
            <a:r>
              <a:rPr lang="en-GB" sz="2400" dirty="0" smtClean="0"/>
              <a:t>uptake for at least 3 </a:t>
            </a:r>
            <a:r>
              <a:rPr lang="en-GB" sz="2400" dirty="0"/>
              <a:t>years after application of </a:t>
            </a:r>
            <a:r>
              <a:rPr lang="en-GB" sz="2400" dirty="0" err="1"/>
              <a:t>biosolids</a:t>
            </a:r>
            <a:r>
              <a:rPr lang="en-GB" sz="2400" dirty="0"/>
              <a:t> (complicates </a:t>
            </a:r>
            <a:r>
              <a:rPr lang="en-GB" sz="2400" dirty="0" smtClean="0"/>
              <a:t>estimating </a:t>
            </a:r>
            <a:r>
              <a:rPr lang="en-GB" sz="2400" dirty="0"/>
              <a:t>the “Fertiliser Replacement Value</a:t>
            </a:r>
            <a:r>
              <a:rPr lang="en-GB" sz="2400" dirty="0" smtClean="0"/>
              <a:t>”).</a:t>
            </a:r>
          </a:p>
          <a:p>
            <a:r>
              <a:rPr lang="en-GB" sz="2400" dirty="0"/>
              <a:t>Tens of thousands of farmers have been using </a:t>
            </a:r>
            <a:r>
              <a:rPr lang="en-GB" sz="2400" dirty="0" err="1"/>
              <a:t>biosolids</a:t>
            </a:r>
            <a:r>
              <a:rPr lang="en-GB" sz="2400" dirty="0"/>
              <a:t> for decades, </a:t>
            </a:r>
            <a:r>
              <a:rPr lang="en-GB" sz="2400" i="1" dirty="0"/>
              <a:t>theoretically</a:t>
            </a:r>
            <a:r>
              <a:rPr lang="en-GB" sz="2400" dirty="0"/>
              <a:t>, there is large amounts of information on agronomic, economic and environmental effects, but </a:t>
            </a:r>
            <a:r>
              <a:rPr lang="en-GB" sz="2400" dirty="0" smtClean="0"/>
              <a:t>…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82401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Group </a:t>
            </a:r>
            <a:r>
              <a:rPr lang="en-GB" dirty="0" smtClean="0"/>
              <a:t>3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Biodiversity + Landscape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6" t="14493" r="6856" b="10338"/>
          <a:stretch/>
        </p:blipFill>
        <p:spPr>
          <a:xfrm>
            <a:off x="-13186" y="1772817"/>
            <a:ext cx="4153138" cy="51125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9" t="14686" r="7402" b="10531"/>
          <a:stretch/>
        </p:blipFill>
        <p:spPr>
          <a:xfrm>
            <a:off x="5067690" y="1772817"/>
            <a:ext cx="4112821" cy="50851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53205" y="1844824"/>
            <a:ext cx="1483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</a:t>
            </a:r>
            <a:r>
              <a:rPr lang="en-GB" baseline="-25000" dirty="0" smtClean="0"/>
              <a:t>2</a:t>
            </a:r>
            <a:r>
              <a:rPr lang="en-GB" dirty="0" smtClean="0"/>
              <a:t>O</a:t>
            </a:r>
            <a:r>
              <a:rPr lang="en-GB" baseline="-25000" dirty="0" smtClean="0"/>
              <a:t>5</a:t>
            </a:r>
            <a:r>
              <a:rPr lang="en-GB" dirty="0" smtClean="0"/>
              <a:t> kg/ha/</a:t>
            </a:r>
            <a:r>
              <a:rPr lang="en-GB" dirty="0" err="1" smtClean="0"/>
              <a:t>yr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107504" y="1844824"/>
            <a:ext cx="1241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Constraints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975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9" t="13913" r="9041" b="19227"/>
          <a:stretch/>
        </p:blipFill>
        <p:spPr>
          <a:xfrm>
            <a:off x="5004048" y="1796481"/>
            <a:ext cx="4165173" cy="50744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7" t="13526" r="8222" b="18841"/>
          <a:stretch/>
        </p:blipFill>
        <p:spPr>
          <a:xfrm>
            <a:off x="0" y="1772816"/>
            <a:ext cx="4211960" cy="51187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Group 4</a:t>
            </a:r>
            <a:br>
              <a:rPr lang="en-GB" dirty="0" smtClean="0"/>
            </a:br>
            <a:r>
              <a:rPr lang="en-GB" sz="2700" dirty="0" smtClean="0"/>
              <a:t>Heavy Metals &amp; Erosion</a:t>
            </a:r>
            <a:endParaRPr lang="en-GB" sz="2700" dirty="0"/>
          </a:p>
        </p:txBody>
      </p:sp>
      <p:sp>
        <p:nvSpPr>
          <p:cNvPr id="8" name="TextBox 7"/>
          <p:cNvSpPr txBox="1"/>
          <p:nvPr/>
        </p:nvSpPr>
        <p:spPr>
          <a:xfrm>
            <a:off x="7553205" y="1844824"/>
            <a:ext cx="1483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</a:t>
            </a:r>
            <a:r>
              <a:rPr lang="en-GB" baseline="-25000" dirty="0" smtClean="0"/>
              <a:t>2</a:t>
            </a:r>
            <a:r>
              <a:rPr lang="en-GB" dirty="0" smtClean="0"/>
              <a:t>O</a:t>
            </a:r>
            <a:r>
              <a:rPr lang="en-GB" baseline="-25000" dirty="0" smtClean="0"/>
              <a:t>5</a:t>
            </a:r>
            <a:r>
              <a:rPr lang="en-GB" dirty="0" smtClean="0"/>
              <a:t> kg/ha/</a:t>
            </a:r>
            <a:r>
              <a:rPr lang="en-GB" dirty="0" err="1" smtClean="0"/>
              <a:t>yr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107504" y="1844824"/>
            <a:ext cx="1241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Constraints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322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Group 5</a:t>
            </a:r>
            <a:br>
              <a:rPr lang="en-GB" dirty="0" smtClean="0"/>
            </a:br>
            <a:r>
              <a:rPr lang="en-GB" dirty="0" smtClean="0"/>
              <a:t>Distance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1" t="14927" r="6210" b="10290"/>
          <a:stretch/>
        </p:blipFill>
        <p:spPr>
          <a:xfrm>
            <a:off x="24273" y="1772816"/>
            <a:ext cx="4187687" cy="51285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2" t="15073" r="7402" b="9565"/>
          <a:stretch/>
        </p:blipFill>
        <p:spPr>
          <a:xfrm>
            <a:off x="5003169" y="1778564"/>
            <a:ext cx="4063549" cy="50794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53205" y="1844824"/>
            <a:ext cx="1483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</a:t>
            </a:r>
            <a:r>
              <a:rPr lang="en-GB" baseline="-25000" dirty="0" smtClean="0"/>
              <a:t>2</a:t>
            </a:r>
            <a:r>
              <a:rPr lang="en-GB" dirty="0" smtClean="0"/>
              <a:t>O</a:t>
            </a:r>
            <a:r>
              <a:rPr lang="en-GB" baseline="-25000" dirty="0" smtClean="0"/>
              <a:t>5</a:t>
            </a:r>
            <a:r>
              <a:rPr lang="en-GB" dirty="0" smtClean="0"/>
              <a:t> kg/ha/</a:t>
            </a:r>
            <a:r>
              <a:rPr lang="en-GB" dirty="0" err="1" smtClean="0"/>
              <a:t>yr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107504" y="1844824"/>
            <a:ext cx="1241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Constraints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8074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Implications …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800,000 tons/year </a:t>
            </a:r>
            <a:r>
              <a:rPr lang="en-GB" dirty="0" err="1" smtClean="0"/>
              <a:t>biosolids</a:t>
            </a:r>
            <a:endParaRPr lang="en-GB" dirty="0" smtClean="0"/>
          </a:p>
          <a:p>
            <a:r>
              <a:rPr lang="en-GB" dirty="0" smtClean="0"/>
              <a:t>At 3% Phosphorous </a:t>
            </a:r>
          </a:p>
          <a:p>
            <a:r>
              <a:rPr lang="en-GB" dirty="0" smtClean="0"/>
              <a:t>At 1kg P = 2.29 kg P</a:t>
            </a:r>
            <a:r>
              <a:rPr lang="en-GB" baseline="-25000" dirty="0" smtClean="0"/>
              <a:t>2</a:t>
            </a:r>
            <a:r>
              <a:rPr lang="en-GB" dirty="0" smtClean="0"/>
              <a:t>O</a:t>
            </a:r>
            <a:r>
              <a:rPr lang="en-GB" baseline="-25000" dirty="0" smtClean="0"/>
              <a:t>5</a:t>
            </a:r>
            <a:r>
              <a:rPr lang="en-GB" dirty="0" smtClean="0"/>
              <a:t> </a:t>
            </a:r>
          </a:p>
          <a:p>
            <a:r>
              <a:rPr lang="en-GB" dirty="0"/>
              <a:t>~</a:t>
            </a:r>
            <a:r>
              <a:rPr lang="en-GB" dirty="0" smtClean="0"/>
              <a:t> 55,000 tons of P</a:t>
            </a:r>
            <a:r>
              <a:rPr lang="en-GB" baseline="-25000" dirty="0" smtClean="0"/>
              <a:t>2</a:t>
            </a:r>
            <a:r>
              <a:rPr lang="en-GB" dirty="0" smtClean="0"/>
              <a:t>O</a:t>
            </a:r>
            <a:r>
              <a:rPr lang="en-GB" baseline="-25000" dirty="0" smtClean="0"/>
              <a:t>5</a:t>
            </a:r>
            <a:endParaRPr lang="en-GB" dirty="0" smtClean="0"/>
          </a:p>
          <a:p>
            <a:endParaRPr lang="en-GB" dirty="0"/>
          </a:p>
          <a:p>
            <a:r>
              <a:rPr lang="en-GB" dirty="0" smtClean="0"/>
              <a:t>British Survey of Fertiliser Use (Defra, 2012)</a:t>
            </a:r>
          </a:p>
          <a:p>
            <a:r>
              <a:rPr lang="en-GB" dirty="0" smtClean="0"/>
              <a:t>Total P</a:t>
            </a:r>
            <a:r>
              <a:rPr lang="en-GB" baseline="-25000" dirty="0" smtClean="0"/>
              <a:t>2</a:t>
            </a:r>
            <a:r>
              <a:rPr lang="en-GB" dirty="0" smtClean="0"/>
              <a:t>O</a:t>
            </a:r>
            <a:r>
              <a:rPr lang="en-GB" baseline="-25000" dirty="0" smtClean="0"/>
              <a:t>5  </a:t>
            </a:r>
            <a:r>
              <a:rPr lang="en-GB" dirty="0" smtClean="0"/>
              <a:t>England and Wales = 140,000 tons</a:t>
            </a:r>
          </a:p>
          <a:p>
            <a:r>
              <a:rPr lang="en-GB" dirty="0" smtClean="0"/>
              <a:t>(down from &gt;300,000 tons 20 years ago)</a:t>
            </a:r>
          </a:p>
          <a:p>
            <a:endParaRPr lang="en-GB" dirty="0"/>
          </a:p>
          <a:p>
            <a:r>
              <a:rPr lang="en-GB" dirty="0" smtClean="0"/>
              <a:t>Therefore, </a:t>
            </a:r>
            <a:r>
              <a:rPr lang="en-GB" dirty="0" err="1" smtClean="0"/>
              <a:t>Biosolids</a:t>
            </a:r>
            <a:r>
              <a:rPr lang="en-GB" dirty="0" smtClean="0"/>
              <a:t> ~ 1/3 of P</a:t>
            </a:r>
            <a:r>
              <a:rPr lang="en-GB" baseline="-25000" dirty="0" smtClean="0"/>
              <a:t>2</a:t>
            </a:r>
            <a:r>
              <a:rPr lang="en-GB" dirty="0" smtClean="0"/>
              <a:t>O</a:t>
            </a:r>
            <a:r>
              <a:rPr lang="en-GB" baseline="-25000" dirty="0" smtClean="0"/>
              <a:t>5</a:t>
            </a:r>
            <a:r>
              <a:rPr lang="en-GB" dirty="0" smtClean="0"/>
              <a:t> needed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34653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By Region … in </a:t>
            </a:r>
            <a:r>
              <a:rPr lang="en-GB" dirty="0" smtClean="0"/>
              <a:t>2015 …</a:t>
            </a:r>
            <a:br>
              <a:rPr lang="en-GB" dirty="0" smtClean="0"/>
            </a:br>
            <a:r>
              <a:rPr lang="en-GB" dirty="0" smtClean="0"/>
              <a:t>Percentage of Agronomic need that could be met by </a:t>
            </a:r>
            <a:r>
              <a:rPr lang="en-GB" dirty="0" err="1" smtClean="0"/>
              <a:t>biosolids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35496" y="6237312"/>
            <a:ext cx="58881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Land </a:t>
            </a:r>
            <a:r>
              <a:rPr lang="en-GB" dirty="0" smtClean="0"/>
              <a:t>suitable </a:t>
            </a:r>
            <a:r>
              <a:rPr lang="en-GB" dirty="0" smtClean="0"/>
              <a:t>if the agronomic need is at</a:t>
            </a:r>
            <a:r>
              <a:rPr lang="en-GB" dirty="0" smtClean="0"/>
              <a:t> </a:t>
            </a:r>
            <a:r>
              <a:rPr lang="en-GB" dirty="0" smtClean="0"/>
              <a:t>least 25 kg </a:t>
            </a:r>
            <a:r>
              <a:rPr lang="en-GB" dirty="0" smtClean="0"/>
              <a:t>P</a:t>
            </a:r>
            <a:r>
              <a:rPr lang="en-GB" baseline="-25000" dirty="0" smtClean="0"/>
              <a:t>2</a:t>
            </a:r>
            <a:r>
              <a:rPr lang="en-GB" dirty="0" smtClean="0"/>
              <a:t>O</a:t>
            </a:r>
            <a:r>
              <a:rPr lang="en-GB" baseline="-25000" dirty="0" smtClean="0"/>
              <a:t>5</a:t>
            </a:r>
            <a:r>
              <a:rPr lang="en-GB" dirty="0" smtClean="0"/>
              <a:t>/ha</a:t>
            </a:r>
          </a:p>
          <a:p>
            <a:r>
              <a:rPr lang="en-GB" dirty="0" smtClean="0"/>
              <a:t>Target is for soil to be in Index 2</a:t>
            </a:r>
            <a:endParaRPr lang="en-GB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0102538"/>
              </p:ext>
            </p:extLst>
          </p:nvPr>
        </p:nvGraphicFramePr>
        <p:xfrm>
          <a:off x="179512" y="1889285"/>
          <a:ext cx="8640955" cy="418698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28192"/>
                <a:gridCol w="1202446"/>
                <a:gridCol w="1159368"/>
                <a:gridCol w="1159368"/>
                <a:gridCol w="1130527"/>
                <a:gridCol w="1130527"/>
                <a:gridCol w="1130527"/>
              </a:tblGrid>
              <a:tr h="628651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NUT 1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Equivalent</a:t>
                      </a:r>
                      <a:r>
                        <a:rPr lang="en-GB" sz="16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</a:t>
                      </a:r>
                      <a:r>
                        <a:rPr lang="en-GB" sz="1600" b="0" i="0" u="none" strike="noStrike" baseline="-250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GB" sz="16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GB" sz="1600" b="0" i="0" u="none" strike="noStrike" baseline="-250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GB" sz="16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t/</a:t>
                      </a:r>
                      <a:r>
                        <a:rPr lang="en-GB" sz="1600" b="0" i="0" u="none" strike="noStrike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yr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All</a:t>
                      </a:r>
                      <a:r>
                        <a:rPr lang="en-GB" sz="16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constraints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Protected</a:t>
                      </a:r>
                      <a:r>
                        <a:rPr lang="en-GB" sz="16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Areas - pollution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Protected</a:t>
                      </a:r>
                      <a:r>
                        <a:rPr lang="en-GB" sz="16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Areas – Biodiversity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Heavy</a:t>
                      </a:r>
                      <a:r>
                        <a:rPr lang="en-GB" sz="16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metals + Erosion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Distance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47321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North-East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2,604 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760</a:t>
                      </a:r>
                      <a:endParaRPr lang="en-GB" sz="16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168</a:t>
                      </a:r>
                      <a:endParaRPr lang="en-GB" sz="1600" b="1" i="0" u="none" strike="noStrike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47321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North-West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7,077 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</a:t>
                      </a:r>
                      <a:endParaRPr lang="en-GB" sz="16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</a:t>
                      </a:r>
                      <a:endParaRPr lang="en-GB" sz="16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20052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Yorkshire+Humber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5,303 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endParaRPr lang="en-GB" sz="16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</a:t>
                      </a:r>
                      <a:endParaRPr lang="en-GB" sz="16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47321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East-Midlands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4,550 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47321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West-Midlands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5,625 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47321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East-Anglia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5,879 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</a:t>
                      </a:r>
                      <a:endParaRPr lang="en-GB" sz="16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</a:t>
                      </a:r>
                      <a:endParaRPr lang="en-GB" sz="16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47321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i="1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London</a:t>
                      </a:r>
                      <a:endParaRPr lang="en-GB" sz="1600" b="0" i="1" u="none" strike="noStrike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i="1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8,228 </a:t>
                      </a:r>
                      <a:endParaRPr lang="en-GB" sz="1600" b="0" i="1" u="none" strike="noStrike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i="1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22329</a:t>
                      </a:r>
                      <a:endParaRPr lang="en-GB" sz="1600" b="0" i="1" u="none" strike="noStrike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i="1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1105</a:t>
                      </a:r>
                      <a:endParaRPr lang="en-GB" sz="1600" b="0" i="1" u="none" strike="noStrike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i="1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623</a:t>
                      </a:r>
                      <a:endParaRPr lang="en-GB" sz="1600" b="0" i="1" u="none" strike="noStrike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583</a:t>
                      </a:r>
                      <a:endParaRPr lang="en-GB" sz="1600" b="0" i="1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i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6745</a:t>
                      </a:r>
                      <a:endParaRPr lang="en-GB" sz="1600" b="0" i="1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47321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south-East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8,678 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47321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South-West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5,316 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47321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Wales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3,073 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89519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By Region .. In 2050 </a:t>
            </a:r>
            <a:br>
              <a:rPr lang="en-GB" dirty="0" smtClean="0"/>
            </a:br>
            <a:r>
              <a:rPr lang="en-GB" dirty="0" smtClean="0"/>
              <a:t>(+</a:t>
            </a:r>
            <a:r>
              <a:rPr lang="en-GB" dirty="0" smtClean="0"/>
              <a:t>23% </a:t>
            </a:r>
            <a:r>
              <a:rPr lang="en-GB" dirty="0" err="1" smtClean="0"/>
              <a:t>biosolids</a:t>
            </a:r>
            <a:r>
              <a:rPr lang="en-GB" dirty="0" smtClean="0"/>
              <a:t> + CC)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179512" y="6290156"/>
            <a:ext cx="87473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 smtClean="0"/>
              <a:t>Biosolids</a:t>
            </a:r>
            <a:r>
              <a:rPr lang="en-GB" sz="2800" dirty="0" smtClean="0"/>
              <a:t> meet fractionally more of the agronomic demand</a:t>
            </a:r>
            <a:endParaRPr lang="en-GB" sz="28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4070599"/>
              </p:ext>
            </p:extLst>
          </p:nvPr>
        </p:nvGraphicFramePr>
        <p:xfrm>
          <a:off x="179511" y="2303463"/>
          <a:ext cx="8424937" cy="33966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44217"/>
                <a:gridCol w="960742"/>
                <a:gridCol w="1120723"/>
                <a:gridCol w="1158895"/>
                <a:gridCol w="1054672"/>
                <a:gridCol w="1092844"/>
                <a:gridCol w="1092844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NUT 1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tons equiv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All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 poll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 bio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HM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Dist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North-East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3202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838</a:t>
                      </a:r>
                      <a:endParaRPr lang="en-GB" sz="1800" b="1" i="0" u="none" strike="noStrike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151</a:t>
                      </a:r>
                      <a:endParaRPr lang="en-GB" sz="1800" b="1" i="0" u="none" strike="noStrike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North-West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8704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</a:t>
                      </a:r>
                      <a:endParaRPr lang="en-GB" sz="1800" b="1" i="0" u="none" strike="noStrike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</a:t>
                      </a:r>
                      <a:endParaRPr lang="en-GB" sz="18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Yorkshire+Humber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6523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226</a:t>
                      </a:r>
                      <a:endParaRPr lang="en-GB" sz="1800" b="1" i="0" u="none" strike="noStrike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</a:t>
                      </a:r>
                      <a:endParaRPr lang="en-GB" sz="18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East-Midlands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5597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West-Midlands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6919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East-Anglia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7231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159</a:t>
                      </a:r>
                      <a:endParaRPr lang="en-GB" sz="1800" b="1" i="0" u="none" strike="noStrike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</a:t>
                      </a:r>
                      <a:endParaRPr lang="en-GB" sz="18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London</a:t>
                      </a:r>
                      <a:endParaRPr lang="en-GB" sz="18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10120</a:t>
                      </a:r>
                      <a:endParaRPr lang="en-GB" sz="18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27465</a:t>
                      </a:r>
                      <a:endParaRPr lang="en-GB" sz="18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1356</a:t>
                      </a:r>
                      <a:endParaRPr lang="en-GB" sz="18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765</a:t>
                      </a:r>
                      <a:endParaRPr lang="en-GB" sz="18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717</a:t>
                      </a:r>
                      <a:endParaRPr lang="en-GB" sz="18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8256</a:t>
                      </a:r>
                      <a:endParaRPr lang="en-GB" sz="18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south-East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10674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</a:t>
                      </a:r>
                      <a:endParaRPr lang="en-GB" sz="18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South-West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6539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Wales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3780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35628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AutoNum type="arabicParenR"/>
            </a:pPr>
            <a:r>
              <a:rPr lang="en-GB" sz="2800" dirty="0" smtClean="0"/>
              <a:t>Application of </a:t>
            </a:r>
            <a:r>
              <a:rPr lang="en-GB" sz="2800" dirty="0" err="1" smtClean="0"/>
              <a:t>Biosolids</a:t>
            </a:r>
            <a:r>
              <a:rPr lang="en-GB" sz="2800" dirty="0" smtClean="0"/>
              <a:t> to land is the BPEO</a:t>
            </a:r>
            <a:endParaRPr lang="en-GB" sz="2800" dirty="0"/>
          </a:p>
          <a:p>
            <a:pPr>
              <a:buAutoNum type="arabicParenR"/>
            </a:pPr>
            <a:r>
              <a:rPr lang="en-GB" sz="2800" dirty="0"/>
              <a:t>A</a:t>
            </a:r>
            <a:r>
              <a:rPr lang="en-GB" sz="2800" dirty="0" smtClean="0"/>
              <a:t> water treatment works is a Phosphate mine</a:t>
            </a:r>
          </a:p>
          <a:p>
            <a:pPr>
              <a:buAutoNum type="arabicParenR"/>
            </a:pPr>
            <a:r>
              <a:rPr lang="en-GB" sz="2800" dirty="0" smtClean="0"/>
              <a:t>There is “inertia” in water treatment systems due to; capital costs, public perception etc.</a:t>
            </a:r>
          </a:p>
          <a:p>
            <a:pPr>
              <a:buAutoNum type="arabicParenR"/>
            </a:pPr>
            <a:r>
              <a:rPr lang="en-GB" sz="2800" dirty="0" smtClean="0"/>
              <a:t>Stakeholders can be grouped depending on common interests</a:t>
            </a:r>
          </a:p>
          <a:p>
            <a:pPr>
              <a:buAutoNum type="arabicParenR"/>
            </a:pPr>
            <a:r>
              <a:rPr lang="en-GB" sz="2800" dirty="0" smtClean="0"/>
              <a:t>Under some scenarios the “land-bank” is already insufficient. </a:t>
            </a:r>
            <a:endParaRPr lang="en-GB" sz="28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266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Discussion Points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1560" y="1772816"/>
            <a:ext cx="792088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Where would you like future research to go? 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What additional data could enhance future research?</a:t>
            </a:r>
          </a:p>
          <a:p>
            <a:pPr marL="342900" indent="-342900">
              <a:buAutoNum type="arabicPeriod"/>
            </a:pP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Does your organisation “map” onto these four stakeholder groups?</a:t>
            </a:r>
          </a:p>
          <a:p>
            <a:pPr marL="342900" indent="-342900">
              <a:buAutoNum type="arabicPeriod"/>
            </a:pP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Is accessing and dissemination through </a:t>
            </a:r>
            <a:r>
              <a:rPr lang="en-GB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LandIS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sufficient?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800" dirty="0" smtClean="0"/>
          </a:p>
        </p:txBody>
      </p:sp>
    </p:spTree>
    <p:extLst>
      <p:ext uri="{BB962C8B-B14F-4D97-AF65-F5344CB8AC3E}">
        <p14:creationId xmlns:p14="http://schemas.microsoft.com/office/powerpoint/2010/main" val="1120276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Importance of Phosphate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Phosphate is a strategically important, non-renewable, heterogeneously distributed resource</a:t>
            </a:r>
          </a:p>
          <a:p>
            <a:r>
              <a:rPr lang="en-GB" dirty="0" smtClean="0"/>
              <a:t>Conventional agriculture depends on imported rock Phosphate (mostly from Morocco which has &gt;80% of economically exploitable resource)</a:t>
            </a:r>
          </a:p>
          <a:p>
            <a:r>
              <a:rPr lang="en-GB" dirty="0" err="1"/>
              <a:t>Biosolids</a:t>
            </a:r>
            <a:r>
              <a:rPr lang="en-GB" dirty="0"/>
              <a:t> contain usable concentrations of </a:t>
            </a:r>
            <a:r>
              <a:rPr lang="en-GB" dirty="0" smtClean="0"/>
              <a:t>Phosphate</a:t>
            </a:r>
          </a:p>
          <a:p>
            <a:r>
              <a:rPr lang="en-GB" dirty="0" smtClean="0"/>
              <a:t>NUE of P is generally less than N, BUT, P uptake is very dependent on:</a:t>
            </a:r>
          </a:p>
          <a:p>
            <a:pPr lvl="1"/>
            <a:r>
              <a:rPr lang="en-GB" dirty="0"/>
              <a:t>S</a:t>
            </a:r>
            <a:r>
              <a:rPr lang="en-GB" dirty="0" smtClean="0"/>
              <a:t>oil concentration</a:t>
            </a:r>
          </a:p>
          <a:p>
            <a:pPr lvl="1"/>
            <a:r>
              <a:rPr lang="en-GB" dirty="0" smtClean="0"/>
              <a:t>Chemical form of the P compound</a:t>
            </a:r>
          </a:p>
          <a:p>
            <a:pPr lvl="1"/>
            <a:r>
              <a:rPr lang="en-GB" dirty="0" smtClean="0"/>
              <a:t>Whether plant growth is limited by other nutrients</a:t>
            </a:r>
          </a:p>
          <a:p>
            <a:pPr lvl="1"/>
            <a:r>
              <a:rPr lang="en-GB" dirty="0" smtClean="0"/>
              <a:t>Time period over which uptake is measured (years)</a:t>
            </a:r>
          </a:p>
          <a:p>
            <a:r>
              <a:rPr lang="en-GB" dirty="0"/>
              <a:t>Phosphate can </a:t>
            </a:r>
            <a:r>
              <a:rPr lang="en-GB" dirty="0" smtClean="0"/>
              <a:t>pollute, but, leaching from </a:t>
            </a:r>
            <a:r>
              <a:rPr lang="en-GB" dirty="0" err="1" smtClean="0"/>
              <a:t>biosolids</a:t>
            </a:r>
            <a:r>
              <a:rPr lang="en-GB" dirty="0" smtClean="0"/>
              <a:t> can be LESS than from conventional fertilisers.</a:t>
            </a:r>
          </a:p>
          <a:p>
            <a:pPr marL="0" indent="0">
              <a:buNone/>
            </a:pP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820475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Where’s the best place for  </a:t>
            </a:r>
            <a:r>
              <a:rPr lang="en-GB" dirty="0" err="1" smtClean="0"/>
              <a:t>biosolids</a:t>
            </a:r>
            <a:r>
              <a:rPr lang="en-GB" dirty="0" smtClean="0"/>
              <a:t>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/>
              <a:t>Agronomic Need</a:t>
            </a:r>
          </a:p>
          <a:p>
            <a:r>
              <a:rPr lang="en-GB" dirty="0" smtClean="0"/>
              <a:t>“safe sludge matrix” allows application on many crops, but, most is on winter cereals or improved grass.</a:t>
            </a:r>
          </a:p>
          <a:p>
            <a:r>
              <a:rPr lang="en-GB" dirty="0" smtClean="0"/>
              <a:t>cereals ~ offtake in seed and straw</a:t>
            </a:r>
          </a:p>
          <a:p>
            <a:r>
              <a:rPr lang="en-GB" dirty="0" smtClean="0"/>
              <a:t>Improved grass ~ offtake in silage (usually) or hay</a:t>
            </a:r>
          </a:p>
          <a:p>
            <a:r>
              <a:rPr lang="en-GB" dirty="0"/>
              <a:t>Soils ~ </a:t>
            </a:r>
            <a:r>
              <a:rPr lang="en-GB" dirty="0" smtClean="0"/>
              <a:t>mid-point of “index 2” ~ 20 </a:t>
            </a:r>
            <a:r>
              <a:rPr lang="en-GB" dirty="0"/>
              <a:t>mg/l </a:t>
            </a:r>
            <a:r>
              <a:rPr lang="en-GB" dirty="0" smtClean="0"/>
              <a:t>Olsen-P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 smtClean="0"/>
              <a:t>Subject to constraints from:</a:t>
            </a:r>
          </a:p>
          <a:p>
            <a:r>
              <a:rPr lang="en-GB" dirty="0" smtClean="0"/>
              <a:t>Protected areas </a:t>
            </a:r>
            <a:r>
              <a:rPr lang="en-GB" dirty="0" err="1" smtClean="0"/>
              <a:t>eg</a:t>
            </a:r>
            <a:r>
              <a:rPr lang="en-GB" dirty="0" smtClean="0"/>
              <a:t> SSSI, National Parks, groundwater zones </a:t>
            </a:r>
            <a:r>
              <a:rPr lang="en-GB" dirty="0" err="1" smtClean="0"/>
              <a:t>etc</a:t>
            </a:r>
            <a:endParaRPr lang="en-GB" dirty="0" smtClean="0"/>
          </a:p>
          <a:p>
            <a:r>
              <a:rPr lang="en-GB" dirty="0" smtClean="0"/>
              <a:t>Heavy metal accumulation </a:t>
            </a:r>
            <a:r>
              <a:rPr lang="en-GB" dirty="0" err="1" smtClean="0"/>
              <a:t>etc</a:t>
            </a:r>
            <a:endParaRPr lang="en-GB" dirty="0" smtClean="0"/>
          </a:p>
          <a:p>
            <a:r>
              <a:rPr lang="en-GB" dirty="0" smtClean="0"/>
              <a:t>Risk of erosion and runoff </a:t>
            </a:r>
            <a:r>
              <a:rPr lang="en-GB" dirty="0" err="1" smtClean="0"/>
              <a:t>etc</a:t>
            </a:r>
            <a:endParaRPr lang="en-GB" dirty="0" smtClean="0"/>
          </a:p>
          <a:p>
            <a:r>
              <a:rPr lang="en-GB" dirty="0" smtClean="0"/>
              <a:t>Economic costs </a:t>
            </a:r>
            <a:r>
              <a:rPr lang="en-GB" dirty="0" err="1" smtClean="0"/>
              <a:t>etc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450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Data Flow</a:t>
            </a:r>
            <a:endParaRPr lang="en-GB" dirty="0"/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09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Where to use </a:t>
            </a:r>
            <a:r>
              <a:rPr lang="en-GB" dirty="0" err="1" smtClean="0"/>
              <a:t>Biosolids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3" t="15026" r="19823" b="10053"/>
          <a:stretch/>
        </p:blipFill>
        <p:spPr>
          <a:xfrm>
            <a:off x="4218317" y="1772816"/>
            <a:ext cx="4746171" cy="51380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512" y="1923796"/>
            <a:ext cx="460851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Agricultural </a:t>
            </a:r>
            <a:r>
              <a:rPr lang="en-GB" dirty="0" err="1" smtClean="0"/>
              <a:t>Landbank</a:t>
            </a:r>
            <a:r>
              <a:rPr lang="en-GB" dirty="0" smtClean="0"/>
              <a:t> Capacity Estimator (ALOWANCE) (developed by ADAS)</a:t>
            </a:r>
          </a:p>
          <a:p>
            <a:endParaRPr lang="en-GB" dirty="0"/>
          </a:p>
          <a:p>
            <a:r>
              <a:rPr lang="en-GB" dirty="0" smtClean="0"/>
              <a:t>Issues: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10 km resolution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Primarily ability of agricultural land to absorb additional </a:t>
            </a:r>
            <a:r>
              <a:rPr lang="en-GB" u="sng" dirty="0" smtClean="0"/>
              <a:t>Nitrogen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(No measures of uncertainty / variability)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(No longer funded)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There is a more detailed version, but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r>
              <a:rPr lang="en-GB" dirty="0" smtClean="0"/>
              <a:t>There also exist </a:t>
            </a:r>
            <a:r>
              <a:rPr lang="en-GB" u="sng" dirty="0" smtClean="0"/>
              <a:t>Slurry Acceptance Potential Models</a:t>
            </a:r>
            <a:r>
              <a:rPr lang="en-GB" dirty="0" smtClean="0"/>
              <a:t> (based on soils, slope and climate </a:t>
            </a:r>
            <a:r>
              <a:rPr lang="en-GB" dirty="0" err="1" smtClean="0"/>
              <a:t>etc</a:t>
            </a:r>
            <a:r>
              <a:rPr lang="en-GB" dirty="0" smtClean="0"/>
              <a:t>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0736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Nutrient Use Efficiency</a:t>
            </a:r>
            <a:endParaRPr lang="en-GB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639171344"/>
              </p:ext>
            </p:extLst>
          </p:nvPr>
        </p:nvGraphicFramePr>
        <p:xfrm>
          <a:off x="2627785" y="1772816"/>
          <a:ext cx="6336703" cy="5085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51521" y="2564904"/>
            <a:ext cx="237626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Meta-analysis suggests </a:t>
            </a:r>
            <a:r>
              <a:rPr lang="en-GB" dirty="0" err="1" smtClean="0"/>
              <a:t>Biosolids</a:t>
            </a:r>
            <a:r>
              <a:rPr lang="en-GB" dirty="0" smtClean="0"/>
              <a:t> and </a:t>
            </a:r>
            <a:r>
              <a:rPr lang="en-GB" dirty="0" err="1" smtClean="0"/>
              <a:t>organo</a:t>
            </a:r>
            <a:r>
              <a:rPr lang="en-GB" dirty="0" smtClean="0"/>
              <a:t>-mineral fertilisers slightly less effective than conventional fertilizers, but, lots of “noise” and not statistically significant.</a:t>
            </a:r>
          </a:p>
          <a:p>
            <a:endParaRPr lang="en-GB" dirty="0"/>
          </a:p>
          <a:p>
            <a:r>
              <a:rPr lang="en-GB" dirty="0" smtClean="0"/>
              <a:t>Inter-annual variation (</a:t>
            </a:r>
            <a:r>
              <a:rPr lang="en-GB" dirty="0" err="1" smtClean="0"/>
              <a:t>ie</a:t>
            </a:r>
            <a:r>
              <a:rPr lang="en-GB" dirty="0" smtClean="0"/>
              <a:t> the </a:t>
            </a:r>
            <a:r>
              <a:rPr lang="en-GB" u="sng" dirty="0" smtClean="0"/>
              <a:t>weather</a:t>
            </a:r>
            <a:r>
              <a:rPr lang="en-GB" dirty="0" smtClean="0"/>
              <a:t>) is the major source of variation.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471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anfieldGrey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Cranfield Grey.potx" id="{A084C81E-89E4-443A-AAA8-5099227181E2}" vid="{C32F3F08-7FEC-4F84-9058-D463EA80891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CranfieldGrey</Template>
  <TotalTime>3315</TotalTime>
  <Words>2033</Words>
  <Application>Microsoft Office PowerPoint</Application>
  <PresentationFormat>On-screen Show (4:3)</PresentationFormat>
  <Paragraphs>470</Paragraphs>
  <Slides>47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CranfieldGrey</vt:lpstr>
      <vt:lpstr>Nutrient Use Efficiency and Biosolids</vt:lpstr>
      <vt:lpstr>Background</vt:lpstr>
      <vt:lpstr>Our aims and objectives</vt:lpstr>
      <vt:lpstr>Nutrient Use Efficiency and Biosolids</vt:lpstr>
      <vt:lpstr>Importance of Phosphate</vt:lpstr>
      <vt:lpstr>Where’s the best place for  biosolids?</vt:lpstr>
      <vt:lpstr>Data Flow</vt:lpstr>
      <vt:lpstr>Where to use Biosolids</vt:lpstr>
      <vt:lpstr>Nutrient Use Efficiency</vt:lpstr>
      <vt:lpstr>Heavy Metals eg Cd</vt:lpstr>
      <vt:lpstr>National Soils Inventory  Cd in Soils</vt:lpstr>
      <vt:lpstr>Monte Carlo Simulations of a Cd in Arable Soils</vt:lpstr>
      <vt:lpstr>Monte Carlo Simulation of Cd Continuous application of Biosolids</vt:lpstr>
      <vt:lpstr>Monte Carlo Simulation of Cd comparison of Biosolids and conventional P2O5 fertiliser</vt:lpstr>
      <vt:lpstr>Change in soil pH over last 20 years (UU fields with planned application) (sample of 100 fields)</vt:lpstr>
      <vt:lpstr>Change in pH over 20 years (all UU data)</vt:lpstr>
      <vt:lpstr>Observed Change in Cd in Soils (sample of 100 fields from UU data)</vt:lpstr>
      <vt:lpstr>Observed changes in Cd (all UU data)</vt:lpstr>
      <vt:lpstr>National Soil inventory, extrapolation</vt:lpstr>
      <vt:lpstr>Example – Soil pH (median estimate)</vt:lpstr>
      <vt:lpstr>Combined data</vt:lpstr>
      <vt:lpstr>Need for Phosphate</vt:lpstr>
      <vt:lpstr>Land Suitable for Winter Cereals (increase in suitable area by 2050)</vt:lpstr>
      <vt:lpstr>P2O5 requirements Winter Wheat (RB 209, Fertiliser recommendations)</vt:lpstr>
      <vt:lpstr>P2O5 requirements Silage &amp; Hay</vt:lpstr>
      <vt:lpstr>Phosphate Acceptance Maps</vt:lpstr>
      <vt:lpstr>Data Flow</vt:lpstr>
      <vt:lpstr>Qualitative assessment of  attitudes towards biosolids</vt:lpstr>
      <vt:lpstr>Stakeholder groups and physical constraints</vt:lpstr>
      <vt:lpstr>Protected Areas – Pollution – (NVZ), NSA, Groundwater etc</vt:lpstr>
      <vt:lpstr>Protected Areas – Biodiversity – SSSI, NNR, SAC, SPA etc</vt:lpstr>
      <vt:lpstr>Protected Areas – Landscape – AONB, National Parks etc</vt:lpstr>
      <vt:lpstr>Heavy Metal Accumulation – eg Ni (Nickel)</vt:lpstr>
      <vt:lpstr>Heavy metal accumulation –  time to reach “Soil Screening Value”</vt:lpstr>
      <vt:lpstr>Erosion – Pan-European Soil Erosion Risk Assessment</vt:lpstr>
      <vt:lpstr>Distance</vt:lpstr>
      <vt:lpstr>Combining Constraints</vt:lpstr>
      <vt:lpstr>Group 1 All Constraints</vt:lpstr>
      <vt:lpstr>Group 2 NSA, ESA &amp; Groundwater</vt:lpstr>
      <vt:lpstr>Group 3 Biodiversity + Landscape</vt:lpstr>
      <vt:lpstr>Group 4 Heavy Metals &amp; Erosion</vt:lpstr>
      <vt:lpstr>Group 5 Distance</vt:lpstr>
      <vt:lpstr>Implications …</vt:lpstr>
      <vt:lpstr>By Region … in 2015 … Percentage of Agronomic need that could be met by biosolids</vt:lpstr>
      <vt:lpstr>By Region .. In 2050  (+23% biosolids + CC)</vt:lpstr>
      <vt:lpstr>Summary</vt:lpstr>
      <vt:lpstr>Discussion Points</vt:lpstr>
    </vt:vector>
  </TitlesOfParts>
  <Company>Cranfield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Turning a pollutant into a resource</dc:title>
  <dc:creator>"%username%"</dc:creator>
  <cp:lastModifiedBy>"%username%"</cp:lastModifiedBy>
  <cp:revision>276</cp:revision>
  <cp:lastPrinted>2014-09-02T09:13:37Z</cp:lastPrinted>
  <dcterms:created xsi:type="dcterms:W3CDTF">2015-02-17T12:15:18Z</dcterms:created>
  <dcterms:modified xsi:type="dcterms:W3CDTF">2015-09-25T14:57:50Z</dcterms:modified>
</cp:coreProperties>
</file>